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5" r:id="rId2"/>
    <p:sldId id="259" r:id="rId3"/>
    <p:sldId id="285" r:id="rId4"/>
    <p:sldId id="275" r:id="rId5"/>
    <p:sldId id="290" r:id="rId6"/>
    <p:sldId id="283" r:id="rId7"/>
    <p:sldId id="280" r:id="rId8"/>
    <p:sldId id="286" r:id="rId9"/>
    <p:sldId id="276" r:id="rId10"/>
    <p:sldId id="292" r:id="rId11"/>
    <p:sldId id="293" r:id="rId12"/>
    <p:sldId id="291" r:id="rId13"/>
    <p:sldId id="294" r:id="rId14"/>
    <p:sldId id="295" r:id="rId15"/>
    <p:sldId id="296" r:id="rId16"/>
    <p:sldId id="297" r:id="rId17"/>
    <p:sldId id="314" r:id="rId18"/>
    <p:sldId id="315" r:id="rId19"/>
    <p:sldId id="316" r:id="rId20"/>
    <p:sldId id="287" r:id="rId21"/>
    <p:sldId id="277" r:id="rId22"/>
    <p:sldId id="298" r:id="rId23"/>
    <p:sldId id="299" r:id="rId24"/>
    <p:sldId id="300" r:id="rId25"/>
    <p:sldId id="303" r:id="rId26"/>
    <p:sldId id="288" r:id="rId27"/>
    <p:sldId id="278" r:id="rId28"/>
    <p:sldId id="304" r:id="rId29"/>
    <p:sldId id="317" r:id="rId30"/>
    <p:sldId id="309" r:id="rId31"/>
    <p:sldId id="307" r:id="rId32"/>
    <p:sldId id="305" r:id="rId33"/>
    <p:sldId id="310" r:id="rId34"/>
    <p:sldId id="289" r:id="rId35"/>
    <p:sldId id="279" r:id="rId36"/>
    <p:sldId id="306" r:id="rId37"/>
    <p:sldId id="311" r:id="rId38"/>
    <p:sldId id="308" r:id="rId39"/>
    <p:sldId id="313" r:id="rId40"/>
    <p:sldId id="312" r:id="rId41"/>
    <p:sldId id="271" r:id="rId42"/>
    <p:sldId id="274" r:id="rId43"/>
    <p:sldId id="261" r:id="rId44"/>
    <p:sldId id="272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도환" initials="임" lastIdx="1" clrIdx="0">
    <p:extLst>
      <p:ext uri="{19B8F6BF-5375-455C-9EA6-DF929625EA0E}">
        <p15:presenceInfo xmlns:p15="http://schemas.microsoft.com/office/powerpoint/2012/main" userId="임도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BA1E"/>
    <a:srgbClr val="F5BC14"/>
    <a:srgbClr val="5184F3"/>
    <a:srgbClr val="39A1F3"/>
    <a:srgbClr val="F2F2F2"/>
    <a:srgbClr val="EB4C1A"/>
    <a:srgbClr val="F8B910"/>
    <a:srgbClr val="44A958"/>
    <a:srgbClr val="E24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2241" autoAdjust="0"/>
  </p:normalViewPr>
  <p:slideViewPr>
    <p:cSldViewPr snapToGrid="0" showGuides="1">
      <p:cViewPr>
        <p:scale>
          <a:sx n="75" d="100"/>
          <a:sy n="75" d="100"/>
        </p:scale>
        <p:origin x="274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광양터미널 불편사항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현장조사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F8EC-412C-B7AE-15916749ABBD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8EC-412C-B7AE-15916749ABBD}"/>
              </c:ext>
            </c:extLst>
          </c:dPt>
          <c:dPt>
            <c:idx val="2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EC-412C-B7AE-15916749ABBD}"/>
              </c:ext>
            </c:extLst>
          </c:dPt>
          <c:dPt>
            <c:idx val="3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8EC-412C-B7AE-15916749ABBD}"/>
              </c:ext>
            </c:extLst>
          </c:dPt>
          <c:cat>
            <c:strRef>
              <c:f>Sheet1!$A$2:$A$5</c:f>
              <c:strCache>
                <c:ptCount val="4"/>
                <c:pt idx="0">
                  <c:v>화물</c:v>
                </c:pt>
                <c:pt idx="1">
                  <c:v>승차홈구분</c:v>
                </c:pt>
                <c:pt idx="2">
                  <c:v>미행선지</c:v>
                </c:pt>
                <c:pt idx="3">
                  <c:v>경유지안내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14</c:v>
                </c:pt>
                <c:pt idx="2">
                  <c:v>8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EC-412C-B7AE-15916749AB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9278393195296243E-2"/>
          <c:y val="0.89108967941284511"/>
          <c:w val="0.8999999025895592"/>
          <c:h val="7.96390063310741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2층시설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84-4CC8-8812-9782FD931993}"/>
              </c:ext>
            </c:extLst>
          </c:dPt>
          <c:dPt>
            <c:idx val="1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84-4CC8-8812-9782FD931993}"/>
              </c:ext>
            </c:extLst>
          </c:dPt>
          <c:dPt>
            <c:idx val="2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184-4CC8-8812-9782FD931993}"/>
              </c:ext>
            </c:extLst>
          </c:dPt>
          <c:dPt>
            <c:idx val="3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84-4CC8-8812-9782FD931993}"/>
              </c:ext>
            </c:extLst>
          </c:dPt>
          <c:cat>
            <c:strRef>
              <c:f>Sheet1!$A$2:$A$5</c:f>
              <c:strCache>
                <c:ptCount val="4"/>
                <c:pt idx="0">
                  <c:v>오락시설</c:v>
                </c:pt>
                <c:pt idx="1">
                  <c:v>청년창업</c:v>
                </c:pt>
                <c:pt idx="2">
                  <c:v>소극장/영화관</c:v>
                </c:pt>
                <c:pt idx="3">
                  <c:v>직업체험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13</c:v>
                </c:pt>
                <c:pt idx="2">
                  <c:v>4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84-4CC8-8812-9782FD9319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연령층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</c:spPr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EC-48DA-B3AF-7963874ACE31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85-4CF7-900E-37B9DDB41767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C85-4CF7-900E-37B9DDB41767}"/>
              </c:ext>
            </c:extLst>
          </c:dPt>
          <c:dPt>
            <c:idx val="3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C85-4CF7-900E-37B9DDB41767}"/>
              </c:ext>
            </c:extLst>
          </c:dPt>
          <c:cat>
            <c:strRef>
              <c:f>Sheet1!$A$2:$A$5</c:f>
              <c:strCache>
                <c:ptCount val="4"/>
                <c:pt idx="0">
                  <c:v>~20</c:v>
                </c:pt>
                <c:pt idx="1">
                  <c:v>20~30</c:v>
                </c:pt>
                <c:pt idx="2">
                  <c:v>30~50</c:v>
                </c:pt>
                <c:pt idx="3">
                  <c:v>50~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8</c:v>
                </c:pt>
                <c:pt idx="2">
                  <c:v>9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85-4CF7-900E-37B9DDB417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CEEEF-D05B-457C-81C4-A35724B522A5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5E789-07BB-4D3F-B20A-7E7B5DDD3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94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087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66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28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8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47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842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64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0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949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8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5E789-07BB-4D3F-B20A-7E7B5DDD37D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47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4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9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8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6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13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87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1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8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06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F87B6-F3E1-4851-84AF-5401401E85BB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F4849-5A77-48C2-B877-3D253EF6C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7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2.pn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575755" y="2692962"/>
            <a:ext cx="2956838" cy="1467424"/>
            <a:chOff x="2575755" y="2692962"/>
            <a:chExt cx="2956838" cy="1467424"/>
          </a:xfrm>
        </p:grpSpPr>
        <p:grpSp>
          <p:nvGrpSpPr>
            <p:cNvPr id="10" name="그룹 9"/>
            <p:cNvGrpSpPr/>
            <p:nvPr/>
          </p:nvGrpSpPr>
          <p:grpSpPr>
            <a:xfrm>
              <a:off x="2575755" y="2867341"/>
              <a:ext cx="2929185" cy="1133456"/>
              <a:chOff x="776737" y="1686548"/>
              <a:chExt cx="9032265" cy="349506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545069" y="1686548"/>
                <a:ext cx="3495600" cy="3495062"/>
              </a:xfrm>
              <a:prstGeom prst="rect">
                <a:avLst/>
              </a:prstGeom>
              <a:solidFill>
                <a:srgbClr val="EB4C1A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776737" y="1686549"/>
                <a:ext cx="3489314" cy="3489313"/>
              </a:xfrm>
              <a:prstGeom prst="ellipse">
                <a:avLst/>
              </a:prstGeom>
              <a:solidFill>
                <a:srgbClr val="39A1F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이등변 삼각형 8"/>
              <p:cNvSpPr/>
              <p:nvPr/>
            </p:nvSpPr>
            <p:spPr>
              <a:xfrm flipH="1">
                <a:off x="5714304" y="1686549"/>
                <a:ext cx="4094698" cy="3495061"/>
              </a:xfrm>
              <a:prstGeom prst="triangle">
                <a:avLst>
                  <a:gd name="adj" fmla="val 49780"/>
                </a:avLst>
              </a:prstGeom>
              <a:solidFill>
                <a:srgbClr val="F8B91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모서리가 둥근 직사각형 10"/>
            <p:cNvSpPr/>
            <p:nvPr/>
          </p:nvSpPr>
          <p:spPr>
            <a:xfrm rot="5400000">
              <a:off x="3684166" y="3860661"/>
              <a:ext cx="345030" cy="2544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 rot="5400000">
              <a:off x="2968017" y="2738267"/>
              <a:ext cx="345030" cy="2544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5400000">
              <a:off x="5232869" y="3849600"/>
              <a:ext cx="345030" cy="2544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281988" y="3499494"/>
            <a:ext cx="543882" cy="501674"/>
            <a:chOff x="8349067" y="2867341"/>
            <a:chExt cx="1226798" cy="1131592"/>
          </a:xfrm>
        </p:grpSpPr>
        <p:sp>
          <p:nvSpPr>
            <p:cNvPr id="17" name="타원 16"/>
            <p:cNvSpPr/>
            <p:nvPr/>
          </p:nvSpPr>
          <p:spPr>
            <a:xfrm>
              <a:off x="8444272" y="2867341"/>
              <a:ext cx="1131593" cy="1131592"/>
            </a:xfrm>
            <a:prstGeom prst="ellipse">
              <a:avLst/>
            </a:prstGeom>
            <a:solidFill>
              <a:srgbClr val="84BA1E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8349067" y="3307746"/>
              <a:ext cx="271289" cy="2544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328323A-CEF4-4C06-B932-59845A43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4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924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현장 조사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3BAD7E-38A0-43E2-A25D-07841C1BC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258" y="2363816"/>
            <a:ext cx="3497023" cy="2125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381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BEC8A6-4B21-4845-ABC1-9E0DE6A0B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06" t="29528" r="20184" b="20551"/>
          <a:stretch/>
        </p:blipFill>
        <p:spPr>
          <a:xfrm>
            <a:off x="8322197" y="1382583"/>
            <a:ext cx="3095103" cy="18561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A29130-B418-47D4-A47B-A2D741C15C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4" t="18668" r="15498" b="8359"/>
          <a:stretch/>
        </p:blipFill>
        <p:spPr>
          <a:xfrm>
            <a:off x="8322197" y="3706363"/>
            <a:ext cx="3110524" cy="2140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46A7241-C254-4787-903B-95269321E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7063" y="1253787"/>
            <a:ext cx="4149635" cy="2219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6E9BCD9-796A-464E-85F5-A129B19C69C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26518" r="8222" b="8593"/>
          <a:stretch/>
        </p:blipFill>
        <p:spPr>
          <a:xfrm>
            <a:off x="3591319" y="3786638"/>
            <a:ext cx="4149635" cy="2548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" name="직선 연결선 3"/>
          <p:cNvCxnSpPr>
            <a:stCxn id="23" idx="1"/>
            <a:endCxn id="15" idx="0"/>
          </p:cNvCxnSpPr>
          <p:nvPr/>
        </p:nvCxnSpPr>
        <p:spPr>
          <a:xfrm flipH="1">
            <a:off x="2939628" y="2363744"/>
            <a:ext cx="647435" cy="10629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24" idx="1"/>
          </p:cNvCxnSpPr>
          <p:nvPr/>
        </p:nvCxnSpPr>
        <p:spPr>
          <a:xfrm flipH="1" flipV="1">
            <a:off x="2898818" y="3593177"/>
            <a:ext cx="692501" cy="14675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23" idx="3"/>
            <a:endCxn id="16" idx="1"/>
          </p:cNvCxnSpPr>
          <p:nvPr/>
        </p:nvCxnSpPr>
        <p:spPr>
          <a:xfrm flipV="1">
            <a:off x="7736698" y="2310641"/>
            <a:ext cx="585499" cy="531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24" idx="3"/>
            <a:endCxn id="21" idx="1"/>
          </p:cNvCxnSpPr>
          <p:nvPr/>
        </p:nvCxnSpPr>
        <p:spPr>
          <a:xfrm flipV="1">
            <a:off x="7740954" y="4776762"/>
            <a:ext cx="581243" cy="2839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460830" y="1111170"/>
            <a:ext cx="4447773" cy="5192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1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924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52096" y="77902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현장 조사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A40BC88-5815-40E9-B84E-E622059439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t="1250" r="946" b="1666"/>
          <a:stretch/>
        </p:blipFill>
        <p:spPr>
          <a:xfrm>
            <a:off x="1557731" y="1382890"/>
            <a:ext cx="7921935" cy="3850208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143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9EA45F-A12F-4362-A1BA-AF21A47A44FB}"/>
              </a:ext>
            </a:extLst>
          </p:cNvPr>
          <p:cNvCxnSpPr>
            <a:cxnSpLocks/>
          </p:cNvCxnSpPr>
          <p:nvPr/>
        </p:nvCxnSpPr>
        <p:spPr>
          <a:xfrm>
            <a:off x="3209996" y="2083277"/>
            <a:ext cx="3804313" cy="25122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CB8D8A0-18E9-4A11-8F6D-12C2751548B9}"/>
              </a:ext>
            </a:extLst>
          </p:cNvPr>
          <p:cNvCxnSpPr>
            <a:cxnSpLocks/>
          </p:cNvCxnSpPr>
          <p:nvPr/>
        </p:nvCxnSpPr>
        <p:spPr>
          <a:xfrm flipV="1">
            <a:off x="3195052" y="2076079"/>
            <a:ext cx="3714759" cy="238124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966542" y="5440803"/>
            <a:ext cx="299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실제 확인 결과 </a:t>
            </a:r>
            <a:r>
              <a:rPr lang="en-US" altLang="ko-KR" b="1" dirty="0" smtClean="0"/>
              <a:t>:  ~ ~ ~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248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924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SIPOC &amp; </a:t>
            </a:r>
            <a:r>
              <a:rPr lang="ko-KR" altLang="en-US" sz="2400" b="1" dirty="0"/>
              <a:t>이해관계자 맵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C9B01-9B9E-41C3-B2E4-F9319A105755}"/>
              </a:ext>
            </a:extLst>
          </p:cNvPr>
          <p:cNvSpPr txBox="1"/>
          <p:nvPr/>
        </p:nvSpPr>
        <p:spPr>
          <a:xfrm>
            <a:off x="4316389" y="-915875"/>
            <a:ext cx="4294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</a:t>
            </a:r>
            <a:r>
              <a:rPr lang="ko-KR" altLang="en-US" dirty="0"/>
              <a:t> </a:t>
            </a:r>
            <a:r>
              <a:rPr lang="en-US" altLang="ko-KR" dirty="0"/>
              <a:t>		</a:t>
            </a:r>
            <a:r>
              <a:rPr lang="ko-KR" altLang="en-US" dirty="0"/>
              <a:t>기존 역할 강화</a:t>
            </a:r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/>
              <a:t>공간의 활성화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4D47FA-7C88-40B5-9431-DC51685A107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996"/>
          <a:stretch/>
        </p:blipFill>
        <p:spPr>
          <a:xfrm>
            <a:off x="1006629" y="1422147"/>
            <a:ext cx="5053225" cy="20404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01B39E-3CCF-4291-9F93-791EFA5FD4C8}"/>
              </a:ext>
            </a:extLst>
          </p:cNvPr>
          <p:cNvSpPr txBox="1"/>
          <p:nvPr/>
        </p:nvSpPr>
        <p:spPr>
          <a:xfrm>
            <a:off x="2540527" y="3651563"/>
            <a:ext cx="3930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 -&gt; </a:t>
            </a:r>
            <a:r>
              <a:rPr lang="ko-KR" altLang="en-US" dirty="0"/>
              <a:t>기존 역할 강화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공간의 활성화 넣고 새로운 </a:t>
            </a:r>
            <a:r>
              <a:rPr lang="ko-KR" altLang="en-US" dirty="0" err="1"/>
              <a:t>사진업데이트하기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171321" y="5062680"/>
            <a:ext cx="1036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터미널에서 일어나는 일들과 관련 사항들이 어떻게 연관되어 움직이는지를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알기 위해 </a:t>
            </a:r>
            <a:r>
              <a:rPr lang="en-US" altLang="ko-KR" b="1" dirty="0"/>
              <a:t>SIPOC</a:t>
            </a:r>
            <a:r>
              <a:rPr lang="ko-KR" altLang="en-US" b="1" dirty="0"/>
              <a:t>을 통해서 </a:t>
            </a:r>
            <a:r>
              <a:rPr lang="ko-KR" altLang="en-US" b="1" dirty="0" smtClean="0"/>
              <a:t>파악 </a:t>
            </a:r>
            <a:r>
              <a:rPr lang="en-US" altLang="ko-KR" b="1" dirty="0" smtClean="0"/>
              <a:t>( </a:t>
            </a:r>
            <a:r>
              <a:rPr lang="ko-KR" altLang="en-US" b="1" dirty="0" smtClean="0"/>
              <a:t>고객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운영프로세스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관련자들 등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24" name="타원 23"/>
          <p:cNvSpPr/>
          <p:nvPr/>
        </p:nvSpPr>
        <p:spPr>
          <a:xfrm>
            <a:off x="9735194" y="2877718"/>
            <a:ext cx="1954325" cy="2043800"/>
          </a:xfrm>
          <a:prstGeom prst="ellipse">
            <a:avLst/>
          </a:prstGeom>
          <a:solidFill>
            <a:srgbClr val="F5BC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162072" y="2083235"/>
            <a:ext cx="1882555" cy="1736746"/>
          </a:xfrm>
          <a:prstGeom prst="rect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130794" y="2628443"/>
            <a:ext cx="191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버스터미널 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개선</a:t>
            </a:r>
            <a:endParaRPr lang="en-US" altLang="ko-KR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162072" y="4125614"/>
            <a:ext cx="1882555" cy="1736746"/>
          </a:xfrm>
          <a:prstGeom prst="rect">
            <a:avLst/>
          </a:prstGeom>
          <a:solidFill>
            <a:srgbClr val="84BA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041240" y="4654123"/>
            <a:ext cx="191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버려진 공간의 </a:t>
            </a:r>
            <a:endParaRPr lang="en-US" altLang="ko-KR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재사용</a:t>
            </a:r>
            <a:endParaRPr lang="en-US" altLang="ko-KR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35194" y="3708662"/>
            <a:ext cx="191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고객만족</a:t>
            </a:r>
            <a:endParaRPr lang="en-US" altLang="ko-KR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2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924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SIPOC &amp; </a:t>
            </a:r>
            <a:r>
              <a:rPr lang="ko-KR" altLang="en-US" sz="2400" b="1" dirty="0"/>
              <a:t>이해관계자 맵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2D4131-859B-43C6-B0B1-5C5F0AAC98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69" b="1079"/>
          <a:stretch/>
        </p:blipFill>
        <p:spPr>
          <a:xfrm>
            <a:off x="1617788" y="1294461"/>
            <a:ext cx="7815383" cy="395824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1D39453-DB7D-4CA1-8321-BDF18D133FC3}"/>
              </a:ext>
            </a:extLst>
          </p:cNvPr>
          <p:cNvSpPr/>
          <p:nvPr/>
        </p:nvSpPr>
        <p:spPr>
          <a:xfrm>
            <a:off x="5318712" y="3029998"/>
            <a:ext cx="1132887" cy="9324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966542" y="5440803"/>
            <a:ext cx="8281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프로세스를 개선하는데 주체가 누구인지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반대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찬성하는 사람들을 파악하여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프로젝트 수행에 도움을 주는 방향으로 유도하기 위하여 파악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70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924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52096" y="779021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심층인터뷰 </a:t>
            </a:r>
            <a:r>
              <a:rPr lang="en-US" altLang="ko-KR" sz="2400" b="1" dirty="0"/>
              <a:t>&amp; </a:t>
            </a:r>
            <a:r>
              <a:rPr lang="ko-KR" altLang="en-US" sz="2400" b="1" dirty="0" err="1" smtClean="0"/>
              <a:t>섀도잉</a:t>
            </a:r>
            <a:r>
              <a:rPr lang="ko-KR" altLang="en-US" sz="2400" b="1" dirty="0" smtClean="0"/>
              <a:t> 준비</a:t>
            </a:r>
            <a:endParaRPr lang="ko-KR" altLang="en-US" sz="24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6CBF06-F8AE-4427-8436-60387CD92431}"/>
              </a:ext>
            </a:extLst>
          </p:cNvPr>
          <p:cNvCxnSpPr/>
          <p:nvPr/>
        </p:nvCxnSpPr>
        <p:spPr>
          <a:xfrm>
            <a:off x="1124661" y="-1136578"/>
            <a:ext cx="3457575" cy="1714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76103DA-9A39-4E23-9F9D-6CAD9E14F7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" t="1333" r="14881" b="556"/>
          <a:stretch/>
        </p:blipFill>
        <p:spPr>
          <a:xfrm>
            <a:off x="5873818" y="1530059"/>
            <a:ext cx="5227887" cy="4370387"/>
          </a:xfrm>
          <a:prstGeom prst="rect">
            <a:avLst/>
          </a:prstGeom>
          <a:ln w="57150">
            <a:solidFill>
              <a:srgbClr val="FFC000"/>
            </a:solidFill>
          </a:ln>
          <a:effectLst>
            <a:outerShdw blurRad="76200" dist="50800" dir="5400000" algn="ctr" rotWithShape="0">
              <a:schemeClr val="bg1"/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8F0AF40-A8EE-4B77-B075-4D1FF3D0C60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47" y="1530051"/>
            <a:ext cx="4799294" cy="4370387"/>
          </a:xfrm>
          <a:prstGeom prst="rect">
            <a:avLst/>
          </a:prstGeom>
          <a:ln w="57150" cap="sq" cmpd="thickThin">
            <a:solidFill>
              <a:srgbClr val="FFC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773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924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52096" y="779021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심층인터뷰 </a:t>
            </a:r>
            <a:r>
              <a:rPr lang="en-US" altLang="ko-KR" sz="2400" b="1" dirty="0"/>
              <a:t>&amp; </a:t>
            </a:r>
            <a:r>
              <a:rPr lang="ko-KR" altLang="en-US" sz="2400" b="1" dirty="0" err="1" smtClean="0"/>
              <a:t>섀도잉</a:t>
            </a:r>
            <a:r>
              <a:rPr lang="ko-KR" altLang="en-US" sz="2400" b="1" dirty="0" smtClean="0"/>
              <a:t> 실시</a:t>
            </a:r>
            <a:endParaRPr lang="ko-KR" altLang="en-US" sz="2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3B9B75-93AA-476B-976B-877224B23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59" y="1455024"/>
            <a:ext cx="3170729" cy="207380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471992A-38DE-4C73-A68A-A39D773BED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1" r="3265"/>
          <a:stretch/>
        </p:blipFill>
        <p:spPr>
          <a:xfrm>
            <a:off x="5705475" y="1455024"/>
            <a:ext cx="5781675" cy="4587877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7BA6CF-024E-48A8-8645-0D15F6FC05C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" t="6389" r="4678" b="16771"/>
          <a:stretch/>
        </p:blipFill>
        <p:spPr>
          <a:xfrm>
            <a:off x="880284" y="3748962"/>
            <a:ext cx="4598869" cy="2318493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0134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924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52096" y="779021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심층인터뷰 </a:t>
            </a:r>
            <a:r>
              <a:rPr lang="en-US" altLang="ko-KR" sz="2400" b="1" dirty="0"/>
              <a:t>&amp; </a:t>
            </a:r>
            <a:r>
              <a:rPr lang="ko-KR" altLang="en-US" sz="2400" b="1" dirty="0" err="1" smtClean="0"/>
              <a:t>섀도잉</a:t>
            </a:r>
            <a:r>
              <a:rPr lang="ko-KR" altLang="en-US" sz="2400" b="1" dirty="0" smtClean="0"/>
              <a:t> 결과</a:t>
            </a:r>
            <a:endParaRPr lang="ko-KR" altLang="en-US" sz="2400" b="1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559B2E3D-3772-4425-A1C0-78AE67B1C8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104840"/>
              </p:ext>
            </p:extLst>
          </p:nvPr>
        </p:nvGraphicFramePr>
        <p:xfrm>
          <a:off x="408515" y="2036901"/>
          <a:ext cx="4106336" cy="347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72BB7F82-E4F5-4802-B30B-58CCF2E4B4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061442"/>
              </p:ext>
            </p:extLst>
          </p:nvPr>
        </p:nvGraphicFramePr>
        <p:xfrm>
          <a:off x="4193844" y="2036901"/>
          <a:ext cx="4106335" cy="347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03831C8-ED9B-409B-B7E9-9A7236A060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742909"/>
              </p:ext>
            </p:extLst>
          </p:nvPr>
        </p:nvGraphicFramePr>
        <p:xfrm>
          <a:off x="7951894" y="2036901"/>
          <a:ext cx="3465406" cy="347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41B99B9-460E-4176-B737-8328B9BE5953}"/>
              </a:ext>
            </a:extLst>
          </p:cNvPr>
          <p:cNvSpPr txBox="1"/>
          <p:nvPr/>
        </p:nvSpPr>
        <p:spPr>
          <a:xfrm>
            <a:off x="6524625" y="1240686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비율 확실하게 집어넣기</a:t>
            </a:r>
          </a:p>
        </p:txBody>
      </p:sp>
    </p:spTree>
    <p:extLst>
      <p:ext uri="{BB962C8B-B14F-4D97-AF65-F5344CB8AC3E}">
        <p14:creationId xmlns:p14="http://schemas.microsoft.com/office/powerpoint/2010/main" val="112562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924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참고 통계자료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35333" t="18148" r="35334" b="34839"/>
          <a:stretch/>
        </p:blipFill>
        <p:spPr>
          <a:xfrm>
            <a:off x="399041" y="1240686"/>
            <a:ext cx="5364480" cy="48361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l="35611" t="65061" r="35222" b="10790"/>
          <a:stretch/>
        </p:blipFill>
        <p:spPr>
          <a:xfrm>
            <a:off x="5960246" y="1994092"/>
            <a:ext cx="6032488" cy="28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8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924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52095" y="779021"/>
            <a:ext cx="743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#</a:t>
            </a:r>
            <a:r>
              <a:rPr lang="ko-KR" altLang="en-US" sz="2400" b="1" dirty="0" smtClean="0"/>
              <a:t>참고 </a:t>
            </a:r>
            <a:r>
              <a:rPr lang="en-US" altLang="ko-KR" sz="2400" b="1" dirty="0" smtClean="0"/>
              <a:t>: </a:t>
            </a:r>
            <a:r>
              <a:rPr lang="ko-KR" altLang="en-US" sz="2400" b="1" dirty="0" smtClean="0"/>
              <a:t>통계자료 </a:t>
            </a:r>
            <a:r>
              <a:rPr lang="en-US" altLang="ko-KR" sz="2400" b="1" dirty="0" smtClean="0"/>
              <a:t>– </a:t>
            </a:r>
            <a:r>
              <a:rPr lang="ko-KR" altLang="en-US" sz="2400" b="1" dirty="0" smtClean="0"/>
              <a:t>평균 연령 및 연도별 합계 출산율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35376" t="21191" r="35290" b="45111"/>
          <a:stretch/>
        </p:blipFill>
        <p:spPr>
          <a:xfrm>
            <a:off x="5970348" y="1440322"/>
            <a:ext cx="5364480" cy="42640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27166" t="13112" r="31167" b="23777"/>
          <a:stretch/>
        </p:blipFill>
        <p:spPr>
          <a:xfrm>
            <a:off x="734321" y="1440323"/>
            <a:ext cx="5006907" cy="42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924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52096" y="779021"/>
            <a:ext cx="488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통계자료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주요관광지 </a:t>
            </a:r>
            <a:r>
              <a:rPr lang="ko-KR" altLang="en-US" sz="2400" b="1" dirty="0" err="1" smtClean="0"/>
              <a:t>방문현황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36635" t="20851" r="36228" b="47552"/>
          <a:stretch/>
        </p:blipFill>
        <p:spPr>
          <a:xfrm>
            <a:off x="335280" y="1399733"/>
            <a:ext cx="5516880" cy="41678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36520" t="55975" r="35646" b="12617"/>
          <a:stretch/>
        </p:blipFill>
        <p:spPr>
          <a:xfrm>
            <a:off x="5991078" y="1388585"/>
            <a:ext cx="5814842" cy="41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894634" y="1886804"/>
            <a:ext cx="1589637" cy="369332"/>
            <a:chOff x="3884377" y="2118993"/>
            <a:chExt cx="1589637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4442963" y="2118993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이해하기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884377" y="2119673"/>
              <a:ext cx="336856" cy="3368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94634" y="2494671"/>
            <a:ext cx="1589637" cy="369332"/>
            <a:chOff x="3884377" y="2865165"/>
            <a:chExt cx="1589637" cy="369332"/>
          </a:xfrm>
        </p:grpSpPr>
        <p:sp>
          <p:nvSpPr>
            <p:cNvPr id="50" name="TextBox 49"/>
            <p:cNvSpPr txBox="1"/>
            <p:nvPr/>
          </p:nvSpPr>
          <p:spPr>
            <a:xfrm>
              <a:off x="4442963" y="2865165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공감하기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884377" y="2881403"/>
              <a:ext cx="336856" cy="3368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894634" y="3094153"/>
            <a:ext cx="1589637" cy="369332"/>
            <a:chOff x="3884377" y="3611337"/>
            <a:chExt cx="1589637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4442963" y="361133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정의하기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3884377" y="3627575"/>
              <a:ext cx="336856" cy="3368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894634" y="3675222"/>
            <a:ext cx="1589637" cy="369332"/>
            <a:chOff x="3884377" y="4392293"/>
            <a:chExt cx="1589637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442963" y="4392293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아이디어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3884377" y="4407655"/>
              <a:ext cx="336856" cy="3368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77207" y="2978307"/>
            <a:ext cx="4688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en-US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3EAA48-5681-434C-AC4C-3D0EC3766D8E}"/>
              </a:ext>
            </a:extLst>
          </p:cNvPr>
          <p:cNvGrpSpPr/>
          <p:nvPr/>
        </p:nvGrpSpPr>
        <p:grpSpPr>
          <a:xfrm>
            <a:off x="6894634" y="4256291"/>
            <a:ext cx="2059223" cy="369332"/>
            <a:chOff x="3900405" y="5341613"/>
            <a:chExt cx="205922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193CE3-91FA-436E-87BD-4A483F747708}"/>
                </a:ext>
              </a:extLst>
            </p:cNvPr>
            <p:cNvSpPr txBox="1"/>
            <p:nvPr/>
          </p:nvSpPr>
          <p:spPr>
            <a:xfrm>
              <a:off x="4458991" y="5341613"/>
              <a:ext cx="1500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프로토타입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07F4B2-2A7C-4D3F-93CD-731348468E99}"/>
                </a:ext>
              </a:extLst>
            </p:cNvPr>
            <p:cNvSpPr/>
            <p:nvPr/>
          </p:nvSpPr>
          <p:spPr>
            <a:xfrm>
              <a:off x="3900405" y="5362753"/>
              <a:ext cx="336856" cy="3368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ACB89E-46F5-4D4F-AD6D-B2C56111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651CAF-1019-4528-B327-A018D39F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63EAA48-5681-434C-AC4C-3D0EC3766D8E}"/>
              </a:ext>
            </a:extLst>
          </p:cNvPr>
          <p:cNvGrpSpPr/>
          <p:nvPr/>
        </p:nvGrpSpPr>
        <p:grpSpPr>
          <a:xfrm>
            <a:off x="6894634" y="4820246"/>
            <a:ext cx="2059223" cy="369332"/>
            <a:chOff x="3900405" y="5341613"/>
            <a:chExt cx="205922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193CE3-91FA-436E-87BD-4A483F747708}"/>
                </a:ext>
              </a:extLst>
            </p:cNvPr>
            <p:cNvSpPr txBox="1"/>
            <p:nvPr/>
          </p:nvSpPr>
          <p:spPr>
            <a:xfrm>
              <a:off x="4458991" y="5341613"/>
              <a:ext cx="1500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고객 테스트</a:t>
              </a:r>
              <a:endParaRPr lang="en-US" altLang="ko-KR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007F4B2-2A7C-4D3F-93CD-731348468E99}"/>
                </a:ext>
              </a:extLst>
            </p:cNvPr>
            <p:cNvSpPr/>
            <p:nvPr/>
          </p:nvSpPr>
          <p:spPr>
            <a:xfrm>
              <a:off x="3900405" y="5341613"/>
              <a:ext cx="336856" cy="3368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0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3E3F5F9A-82F1-4E2B-BDFF-0914CB24ACFA}"/>
              </a:ext>
            </a:extLst>
          </p:cNvPr>
          <p:cNvSpPr/>
          <p:nvPr/>
        </p:nvSpPr>
        <p:spPr>
          <a:xfrm flipH="1">
            <a:off x="2224733" y="1996853"/>
            <a:ext cx="3657600" cy="2522843"/>
          </a:xfrm>
          <a:prstGeom prst="triangle">
            <a:avLst>
              <a:gd name="adj" fmla="val 49780"/>
            </a:avLst>
          </a:prstGeom>
          <a:solidFill>
            <a:schemeClr val="accent6">
              <a:alpha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069229" y="2436896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0800000">
            <a:off x="5375015" y="3179464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2761099" y="3447615"/>
            <a:ext cx="2566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문제 정의하기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33FDC-0D9A-4449-9493-0B87217E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0B2FA5-3B3C-42F0-AC45-7B557073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735889" y="3751817"/>
            <a:ext cx="373301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페르소나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&amp; </a:t>
            </a:r>
            <a:r>
              <a:rPr lang="ko-KR" altLang="en-US" sz="2200" dirty="0" err="1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고객여정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 맵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핵심 이슈 도출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서비스 목표 수립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5AB8F813-06A1-4F60-86DF-CFCD8F6F56AE}"/>
              </a:ext>
            </a:extLst>
          </p:cNvPr>
          <p:cNvSpPr/>
          <p:nvPr/>
        </p:nvSpPr>
        <p:spPr>
          <a:xfrm rot="10800000">
            <a:off x="5527415" y="3331864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8C4F3F60-973F-4987-B5F6-94D66AAA8FF4}"/>
              </a:ext>
            </a:extLst>
          </p:cNvPr>
          <p:cNvSpPr/>
          <p:nvPr/>
        </p:nvSpPr>
        <p:spPr>
          <a:xfrm rot="10800000">
            <a:off x="5590675" y="4313823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52282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A95E0-BA3E-48A4-AC14-E5B4BBC980FD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페</a:t>
            </a:r>
            <a:r>
              <a:rPr lang="ko-KR" altLang="en-US" sz="2400" b="1" dirty="0" smtClean="0"/>
              <a:t>르소나 </a:t>
            </a:r>
            <a:r>
              <a:rPr lang="en-US" altLang="ko-KR" sz="2400" b="1" dirty="0"/>
              <a:t>&amp; </a:t>
            </a:r>
            <a:r>
              <a:rPr lang="ko-KR" altLang="en-US" sz="2400" b="1" dirty="0" err="1"/>
              <a:t>고객여정</a:t>
            </a:r>
            <a:r>
              <a:rPr lang="ko-KR" altLang="en-US" sz="2400" b="1" dirty="0"/>
              <a:t> 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89888E-E974-4E53-8A82-5C810C24F3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 t="1333" r="26509" b="2304"/>
          <a:stretch/>
        </p:blipFill>
        <p:spPr>
          <a:xfrm>
            <a:off x="1075924" y="1683084"/>
            <a:ext cx="4884322" cy="3929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665AA3-528D-4627-9DD2-1A0F3D28D1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15417" r="26864" b="1090"/>
          <a:stretch/>
        </p:blipFill>
        <p:spPr>
          <a:xfrm>
            <a:off x="6139355" y="1683084"/>
            <a:ext cx="4912398" cy="39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52282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A95E0-BA3E-48A4-AC14-E5B4BBC980FD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패르소나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&amp; </a:t>
            </a:r>
            <a:r>
              <a:rPr lang="ko-KR" altLang="en-US" sz="2400" b="1" dirty="0" err="1"/>
              <a:t>고객여정</a:t>
            </a:r>
            <a:r>
              <a:rPr lang="ko-KR" altLang="en-US" sz="2400" b="1" dirty="0"/>
              <a:t> 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0B13F-A48E-4EEF-B611-56E56678C2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1332" b="3334"/>
          <a:stretch/>
        </p:blipFill>
        <p:spPr>
          <a:xfrm>
            <a:off x="1107990" y="1713543"/>
            <a:ext cx="4703657" cy="3775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7A1328-7B58-4DF9-B55F-509999CE90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1333" r="1607" b="2304"/>
          <a:stretch/>
        </p:blipFill>
        <p:spPr>
          <a:xfrm>
            <a:off x="6096000" y="1713543"/>
            <a:ext cx="4996206" cy="380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52282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A95E0-BA3E-48A4-AC14-E5B4BBC980FD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패르소나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&amp; </a:t>
            </a:r>
            <a:r>
              <a:rPr lang="ko-KR" altLang="en-US" sz="2400" b="1" dirty="0" err="1"/>
              <a:t>고객여정</a:t>
            </a:r>
            <a:r>
              <a:rPr lang="ko-KR" altLang="en-US" sz="2400" b="1" dirty="0"/>
              <a:t> 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FDEB5-B347-48FB-BA17-6E1E59042A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7041" r="585" b="2306"/>
          <a:stretch/>
        </p:blipFill>
        <p:spPr>
          <a:xfrm>
            <a:off x="1173667" y="1543239"/>
            <a:ext cx="4817246" cy="37250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9EB981-E9DF-4E11-85BA-149186CA9A6F}"/>
              </a:ext>
            </a:extLst>
          </p:cNvPr>
          <p:cNvSpPr/>
          <p:nvPr/>
        </p:nvSpPr>
        <p:spPr>
          <a:xfrm rot="155017">
            <a:off x="3732582" y="1655836"/>
            <a:ext cx="2403109" cy="216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59F6D3-F0FB-4B35-9D44-2953EDF5FD3C}"/>
              </a:ext>
            </a:extLst>
          </p:cNvPr>
          <p:cNvSpPr/>
          <p:nvPr/>
        </p:nvSpPr>
        <p:spPr>
          <a:xfrm rot="155017">
            <a:off x="2437810" y="1597291"/>
            <a:ext cx="2403109" cy="216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DF95BD-B3DF-4CCF-9CD5-6520933431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" r="37500"/>
          <a:stretch/>
        </p:blipFill>
        <p:spPr>
          <a:xfrm>
            <a:off x="6347317" y="1543238"/>
            <a:ext cx="4817246" cy="37250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966542" y="5440803"/>
            <a:ext cx="536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smtClean="0"/>
              <a:t>프로젝트 성공을 위해 고객의 </a:t>
            </a:r>
            <a:r>
              <a:rPr lang="en-US" altLang="ko-KR" b="1" dirty="0" smtClean="0"/>
              <a:t>Needs</a:t>
            </a:r>
            <a:r>
              <a:rPr lang="ko-KR" altLang="en-US" b="1" dirty="0" smtClean="0"/>
              <a:t>를 파악</a:t>
            </a:r>
            <a:r>
              <a:rPr lang="en-US" altLang="ko-KR" b="1" dirty="0" smtClean="0"/>
              <a:t>~~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104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52282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A95E0-BA3E-48A4-AC14-E5B4BBC980FD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핵심 이슈 도출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9EB981-E9DF-4E11-85BA-149186CA9A6F}"/>
              </a:ext>
            </a:extLst>
          </p:cNvPr>
          <p:cNvSpPr/>
          <p:nvPr/>
        </p:nvSpPr>
        <p:spPr>
          <a:xfrm rot="155017">
            <a:off x="3732582" y="1655836"/>
            <a:ext cx="2403109" cy="216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59F6D3-F0FB-4B35-9D44-2953EDF5FD3C}"/>
              </a:ext>
            </a:extLst>
          </p:cNvPr>
          <p:cNvSpPr/>
          <p:nvPr/>
        </p:nvSpPr>
        <p:spPr>
          <a:xfrm rot="155017">
            <a:off x="2437810" y="1597291"/>
            <a:ext cx="2403109" cy="216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F55BA2-F77A-4AC7-B445-22C8F5D676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9" t="12177" r="27373" b="16822"/>
          <a:stretch/>
        </p:blipFill>
        <p:spPr>
          <a:xfrm>
            <a:off x="734321" y="1601783"/>
            <a:ext cx="3599554" cy="44771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C6365DF-DA8F-42FA-8B78-71BCCB986B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3945" r="12724" b="12241"/>
          <a:stretch/>
        </p:blipFill>
        <p:spPr>
          <a:xfrm>
            <a:off x="4432254" y="1601788"/>
            <a:ext cx="3425873" cy="44771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FC43AD-3CF3-416F-829A-E645FE7B26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9675" r="15872" b="7068"/>
          <a:stretch/>
        </p:blipFill>
        <p:spPr>
          <a:xfrm>
            <a:off x="7928537" y="1592258"/>
            <a:ext cx="3488763" cy="44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52282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endParaRPr lang="en-US" altLang="ko-KR" sz="1600" b="1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B1F983-8493-4CBF-96FC-0D2644BA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725446-72DA-4E00-9DB2-BB61C399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A95E0-BA3E-48A4-AC14-E5B4BBC980FD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서비스 목표 수립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9EB981-E9DF-4E11-85BA-149186CA9A6F}"/>
              </a:ext>
            </a:extLst>
          </p:cNvPr>
          <p:cNvSpPr/>
          <p:nvPr/>
        </p:nvSpPr>
        <p:spPr>
          <a:xfrm rot="155017">
            <a:off x="3732582" y="1655836"/>
            <a:ext cx="2403109" cy="216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59F6D3-F0FB-4B35-9D44-2953EDF5FD3C}"/>
              </a:ext>
            </a:extLst>
          </p:cNvPr>
          <p:cNvSpPr/>
          <p:nvPr/>
        </p:nvSpPr>
        <p:spPr>
          <a:xfrm rot="155017">
            <a:off x="2437810" y="1597291"/>
            <a:ext cx="2403109" cy="216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3DDA3-6F89-484E-93A3-49DF3704ECB1}"/>
              </a:ext>
            </a:extLst>
          </p:cNvPr>
          <p:cNvSpPr txBox="1"/>
          <p:nvPr/>
        </p:nvSpPr>
        <p:spPr>
          <a:xfrm>
            <a:off x="8629650" y="961326"/>
            <a:ext cx="356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 목표 수립 사진 넣기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t="3502" r="2353" b="2771"/>
          <a:stretch/>
        </p:blipFill>
        <p:spPr>
          <a:xfrm>
            <a:off x="1076146" y="1764208"/>
            <a:ext cx="4445043" cy="3518992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6256652" y="1720524"/>
            <a:ext cx="2044964" cy="2044800"/>
          </a:xfrm>
          <a:prstGeom prst="ellipse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227545" y="1785138"/>
            <a:ext cx="2044964" cy="2044964"/>
          </a:xfrm>
          <a:prstGeom prst="ellipse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683450" y="1297112"/>
            <a:ext cx="2044964" cy="2044964"/>
          </a:xfrm>
          <a:prstGeom prst="ellipse">
            <a:avLst/>
          </a:prstGeom>
          <a:solidFill>
            <a:srgbClr val="F8B91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087712" y="226596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안내시스템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05346" y="255825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승차홈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34501" y="265391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시설개선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347317" y="4210851"/>
            <a:ext cx="620159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 err="1" smtClean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승차홈</a:t>
            </a:r>
            <a:r>
              <a:rPr lang="ko-KR" altLang="en-US" sz="2200" dirty="0" smtClean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 및 출정차시간을 알기 쉽게 제공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 smtClean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시설개선을 통한 불편함 해소 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0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069229" y="2436896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0A0020-8E79-4C52-80BB-9862DF66D36D}"/>
              </a:ext>
            </a:extLst>
          </p:cNvPr>
          <p:cNvSpPr/>
          <p:nvPr/>
        </p:nvSpPr>
        <p:spPr>
          <a:xfrm>
            <a:off x="2488676" y="1875934"/>
            <a:ext cx="3129700" cy="2894030"/>
          </a:xfrm>
          <a:prstGeom prst="ellipse">
            <a:avLst/>
          </a:prstGeom>
          <a:solidFill>
            <a:srgbClr val="0070C0">
              <a:alpha val="8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0800000">
            <a:off x="2359714" y="3238212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3155597" y="3041459"/>
            <a:ext cx="1743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아이디어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33FDC-0D9A-4449-9493-0B87217E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0B2FA5-3B3C-42F0-AC45-7B557073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903566" y="3788687"/>
            <a:ext cx="3733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아이디어 발굴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컨셉 스케치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endParaRPr lang="ko-KR" altLang="en-US" sz="2200" dirty="0">
              <a:solidFill>
                <a:schemeClr val="bg1">
                  <a:lumMod val="50000"/>
                </a:schemeClr>
              </a:solidFill>
              <a:highlight>
                <a:srgbClr val="808080"/>
              </a:highlight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39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00639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B0D96-A952-4C96-BDB0-FED2E0FB3367}"/>
              </a:ext>
            </a:extLst>
          </p:cNvPr>
          <p:cNvSpPr txBox="1"/>
          <p:nvPr/>
        </p:nvSpPr>
        <p:spPr>
          <a:xfrm>
            <a:off x="652096" y="779021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아이디어 </a:t>
            </a:r>
            <a:r>
              <a:rPr lang="ko-KR" altLang="en-US" sz="2400" b="1" dirty="0" smtClean="0"/>
              <a:t>발굴 </a:t>
            </a:r>
            <a:r>
              <a:rPr lang="en-US" altLang="ko-KR" sz="2400" b="1" dirty="0" smtClean="0"/>
              <a:t>(</a:t>
            </a:r>
            <a:r>
              <a:rPr lang="ko-KR" altLang="en-US" sz="2400" b="1" dirty="0" err="1" smtClean="0"/>
              <a:t>탑승시스템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E3A4E-44C3-4D86-99BC-E18377B2CBC8}"/>
              </a:ext>
            </a:extLst>
          </p:cNvPr>
          <p:cNvSpPr txBox="1"/>
          <p:nvPr/>
        </p:nvSpPr>
        <p:spPr>
          <a:xfrm>
            <a:off x="4014735" y="111834"/>
            <a:ext cx="299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</a:t>
            </a:r>
            <a:r>
              <a:rPr lang="en-US" altLang="ko-KR" dirty="0"/>
              <a:t>2</a:t>
            </a:r>
            <a:r>
              <a:rPr lang="ko-KR" altLang="en-US" dirty="0"/>
              <a:t>개 사진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t="2963" r="12019" b="1414"/>
          <a:stretch/>
        </p:blipFill>
        <p:spPr>
          <a:xfrm>
            <a:off x="625339" y="1240685"/>
            <a:ext cx="3230031" cy="2841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t="4579" r="10809" b="8822"/>
          <a:stretch/>
        </p:blipFill>
        <p:spPr>
          <a:xfrm>
            <a:off x="1839826" y="2811341"/>
            <a:ext cx="3895959" cy="304017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520276" y="1081279"/>
            <a:ext cx="2000242" cy="2391233"/>
          </a:xfrm>
          <a:prstGeom prst="rect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959595" y="1081291"/>
            <a:ext cx="2000242" cy="2391233"/>
          </a:xfrm>
          <a:prstGeom prst="rect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855717" y="20734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버스표의 색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47299" y="1976608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버스터미널 </a:t>
            </a:r>
            <a:endParaRPr lang="en-US" altLang="ko-KR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승차홈</a:t>
            </a:r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색상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08438" y="2477870"/>
            <a:ext cx="1113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68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67350" y="2616894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77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357754" y="2130845"/>
            <a:ext cx="764605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520276" y="3686021"/>
            <a:ext cx="2000242" cy="2391233"/>
          </a:xfrm>
          <a:prstGeom prst="rect">
            <a:avLst/>
          </a:prstGeom>
          <a:solidFill>
            <a:srgbClr val="F5BC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959595" y="3686033"/>
            <a:ext cx="2000242" cy="2391233"/>
          </a:xfrm>
          <a:prstGeom prst="rect">
            <a:avLst/>
          </a:prstGeom>
          <a:solidFill>
            <a:srgbClr val="84BA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808983" y="4466342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안내 전광판의</a:t>
            </a:r>
            <a:endParaRPr lang="en-US" altLang="ko-KR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색상 일치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24669" y="4450674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도착시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색상 </a:t>
            </a:r>
            <a:r>
              <a:rPr lang="en-US" altLang="ko-KR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점등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008438" y="5082612"/>
            <a:ext cx="1113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68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567350" y="5221636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77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357754" y="4735587"/>
            <a:ext cx="764605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 rot="5400000">
            <a:off x="7145056" y="3439440"/>
            <a:ext cx="777213" cy="3339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 rot="5400000">
            <a:off x="9562984" y="3439440"/>
            <a:ext cx="777213" cy="3339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69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00639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B0D96-A952-4C96-BDB0-FED2E0FB3367}"/>
              </a:ext>
            </a:extLst>
          </p:cNvPr>
          <p:cNvSpPr txBox="1"/>
          <p:nvPr/>
        </p:nvSpPr>
        <p:spPr>
          <a:xfrm>
            <a:off x="652096" y="779021"/>
            <a:ext cx="6183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아이디어 </a:t>
            </a:r>
            <a:r>
              <a:rPr lang="ko-KR" altLang="en-US" sz="2400" b="1" dirty="0" smtClean="0"/>
              <a:t>발굴</a:t>
            </a:r>
            <a:r>
              <a:rPr lang="en-US" altLang="ko-KR" sz="2400" b="1" dirty="0" smtClean="0"/>
              <a:t>( </a:t>
            </a:r>
            <a:r>
              <a:rPr lang="ko-KR" altLang="en-US" sz="2400" b="1" dirty="0" smtClean="0"/>
              <a:t>시설개선 및 편의시설 확대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" r="19007" b="6794"/>
          <a:stretch/>
        </p:blipFill>
        <p:spPr>
          <a:xfrm>
            <a:off x="520318" y="1792749"/>
            <a:ext cx="3583971" cy="32678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t="5000" r="8124" b="6388"/>
          <a:stretch/>
        </p:blipFill>
        <p:spPr>
          <a:xfrm>
            <a:off x="2318994" y="3041937"/>
            <a:ext cx="3966888" cy="301653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7122159" y="1081279"/>
            <a:ext cx="2000242" cy="2391233"/>
          </a:xfrm>
          <a:prstGeom prst="rect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561478" y="1081291"/>
            <a:ext cx="2000242" cy="2391233"/>
          </a:xfrm>
          <a:prstGeom prst="rect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457600" y="20734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버스표의 색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49182" y="1976608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버스터미널 </a:t>
            </a:r>
            <a:endParaRPr lang="en-US" altLang="ko-KR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승차홈</a:t>
            </a:r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색상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10321" y="2477870"/>
            <a:ext cx="1113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68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169233" y="2616894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77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959637" y="2130845"/>
            <a:ext cx="764605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122159" y="3686021"/>
            <a:ext cx="2000242" cy="2391233"/>
          </a:xfrm>
          <a:prstGeom prst="rect">
            <a:avLst/>
          </a:prstGeom>
          <a:solidFill>
            <a:srgbClr val="F5BC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561478" y="3686033"/>
            <a:ext cx="2000242" cy="2391233"/>
          </a:xfrm>
          <a:prstGeom prst="rect">
            <a:avLst/>
          </a:prstGeom>
          <a:solidFill>
            <a:srgbClr val="84BA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410866" y="4466342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안내 전광판의</a:t>
            </a:r>
            <a:endParaRPr lang="en-US" altLang="ko-KR" spc="-15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색상 일치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826552" y="4450674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버스 </a:t>
            </a:r>
            <a:r>
              <a:rPr lang="ko-KR" altLang="en-US" spc="-15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도착시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색상 </a:t>
            </a:r>
            <a:r>
              <a:rPr lang="en-US" altLang="ko-KR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LED </a:t>
            </a:r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점등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10321" y="5082612"/>
            <a:ext cx="1113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69233" y="5221636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77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959637" y="4735587"/>
            <a:ext cx="764605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 rot="5400000">
            <a:off x="7746939" y="3439440"/>
            <a:ext cx="777213" cy="3339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 rot="5400000">
            <a:off x="10164867" y="3439440"/>
            <a:ext cx="777213" cy="3339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26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00639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B0D96-A952-4C96-BDB0-FED2E0FB3367}"/>
              </a:ext>
            </a:extLst>
          </p:cNvPr>
          <p:cNvSpPr txBox="1"/>
          <p:nvPr/>
        </p:nvSpPr>
        <p:spPr>
          <a:xfrm>
            <a:off x="652096" y="77902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아이디어 </a:t>
            </a:r>
            <a:r>
              <a:rPr lang="ko-KR" altLang="en-US" sz="2400" b="1" dirty="0" smtClean="0"/>
              <a:t>평가표</a:t>
            </a:r>
            <a:endParaRPr lang="ko-KR" altLang="en-US" sz="2400" b="1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45" y="1061611"/>
            <a:ext cx="3875337" cy="2089449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45" y="3352768"/>
            <a:ext cx="3850400" cy="2749532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595452"/>
              </p:ext>
            </p:extLst>
          </p:nvPr>
        </p:nvGraphicFramePr>
        <p:xfrm>
          <a:off x="561212" y="1399733"/>
          <a:ext cx="6453048" cy="435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262">
                  <a:extLst>
                    <a:ext uri="{9D8B030D-6E8A-4147-A177-3AD203B41FA5}">
                      <a16:colId xmlns:a16="http://schemas.microsoft.com/office/drawing/2014/main" val="3774776587"/>
                    </a:ext>
                  </a:extLst>
                </a:gridCol>
                <a:gridCol w="1613262">
                  <a:extLst>
                    <a:ext uri="{9D8B030D-6E8A-4147-A177-3AD203B41FA5}">
                      <a16:colId xmlns:a16="http://schemas.microsoft.com/office/drawing/2014/main" val="1125267702"/>
                    </a:ext>
                  </a:extLst>
                </a:gridCol>
                <a:gridCol w="1613262">
                  <a:extLst>
                    <a:ext uri="{9D8B030D-6E8A-4147-A177-3AD203B41FA5}">
                      <a16:colId xmlns:a16="http://schemas.microsoft.com/office/drawing/2014/main" val="1121431834"/>
                    </a:ext>
                  </a:extLst>
                </a:gridCol>
                <a:gridCol w="1613262">
                  <a:extLst>
                    <a:ext uri="{9D8B030D-6E8A-4147-A177-3AD203B41FA5}">
                      <a16:colId xmlns:a16="http://schemas.microsoft.com/office/drawing/2014/main" val="151794577"/>
                    </a:ext>
                  </a:extLst>
                </a:gridCol>
              </a:tblGrid>
              <a:tr h="870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비용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고객만족도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23467"/>
                  </a:ext>
                </a:extLst>
              </a:tr>
              <a:tr h="870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44886"/>
                  </a:ext>
                </a:extLst>
              </a:tr>
              <a:tr h="870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02327"/>
                  </a:ext>
                </a:extLst>
              </a:tr>
              <a:tr h="870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457776"/>
                  </a:ext>
                </a:extLst>
              </a:tr>
              <a:tr h="8706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278220"/>
                  </a:ext>
                </a:extLst>
              </a:tr>
            </a:tbl>
          </a:graphicData>
        </a:graphic>
      </p:graphicFrame>
      <p:cxnSp>
        <p:nvCxnSpPr>
          <p:cNvPr id="7" name="직선 화살표 연결선 6"/>
          <p:cNvCxnSpPr>
            <a:stCxn id="44" idx="1"/>
          </p:cNvCxnSpPr>
          <p:nvPr/>
        </p:nvCxnSpPr>
        <p:spPr>
          <a:xfrm flipH="1">
            <a:off x="7014260" y="2106336"/>
            <a:ext cx="709985" cy="262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45" idx="1"/>
          </p:cNvCxnSpPr>
          <p:nvPr/>
        </p:nvCxnSpPr>
        <p:spPr>
          <a:xfrm flipH="1">
            <a:off x="7014260" y="4727534"/>
            <a:ext cx="7099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069229" y="2436896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0A0020-8E79-4C52-80BB-9862DF66D36D}"/>
              </a:ext>
            </a:extLst>
          </p:cNvPr>
          <p:cNvSpPr/>
          <p:nvPr/>
        </p:nvSpPr>
        <p:spPr>
          <a:xfrm>
            <a:off x="2488676" y="1875934"/>
            <a:ext cx="3129700" cy="2894030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0800000">
            <a:off x="5375015" y="3179464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2943817" y="2999783"/>
            <a:ext cx="22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이해하기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33FDC-0D9A-4449-9493-0B87217E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0B2FA5-3B3C-42F0-AC45-7B557073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465361" y="2897153"/>
            <a:ext cx="3733015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조원 소개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Design Thinking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Desk Research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비즈니스 모델 캔버스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2200" dirty="0">
              <a:solidFill>
                <a:schemeClr val="bg1">
                  <a:lumMod val="50000"/>
                </a:schemeClr>
              </a:solidFill>
              <a:highlight>
                <a:srgbClr val="808080"/>
              </a:highlight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86721" y="7723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98832" y="3384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한컴 백제 M" panose="02020603020101020101" pitchFamily="18" charset="-127"/>
                <a:ea typeface="나눔스퀘어 Bold" panose="020B0600000101010101" pitchFamily="50" charset="-127"/>
              </a:rPr>
              <a:t>이해</a:t>
            </a:r>
            <a:endParaRPr lang="en-US" altLang="ko-KR" sz="1600" b="1" dirty="0">
              <a:solidFill>
                <a:srgbClr val="FF0000"/>
              </a:solidFill>
              <a:latin typeface="한컴 백제 M" panose="02020603020101020101" pitchFamily="18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713550" y="6788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6600744" y="663078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4959175" y="697801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3421467" y="670112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8242313" y="660943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906006" y="678827"/>
            <a:ext cx="179109" cy="187093"/>
          </a:xfrm>
          <a:prstGeom prst="ellipse">
            <a:avLst/>
          </a:prstGeom>
          <a:solidFill>
            <a:schemeClr val="accent3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5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00639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B0D96-A952-4C96-BDB0-FED2E0FB3367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아이디어 발굴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633FC-53F7-40AC-B429-5E129DEBF9C0}"/>
              </a:ext>
            </a:extLst>
          </p:cNvPr>
          <p:cNvSpPr txBox="1"/>
          <p:nvPr/>
        </p:nvSpPr>
        <p:spPr>
          <a:xfrm>
            <a:off x="1308100" y="162184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층 토론 결과</a:t>
            </a:r>
            <a:endParaRPr lang="ko-KR" altLang="en-US" dirty="0"/>
          </a:p>
        </p:txBody>
      </p:sp>
      <p:sp>
        <p:nvSpPr>
          <p:cNvPr id="16" name="이등변 삼각형 15"/>
          <p:cNvSpPr/>
          <p:nvPr/>
        </p:nvSpPr>
        <p:spPr>
          <a:xfrm rot="10800000" flipH="1">
            <a:off x="5988821" y="1240686"/>
            <a:ext cx="147683" cy="4884101"/>
          </a:xfrm>
          <a:prstGeom prst="triangle">
            <a:avLst>
              <a:gd name="adj" fmla="val 49780"/>
            </a:avLst>
          </a:prstGeom>
          <a:gradFill flip="none" rotWithShape="1">
            <a:gsLst>
              <a:gs pos="0">
                <a:srgbClr val="39A1F3">
                  <a:alpha val="80000"/>
                </a:srgbClr>
              </a:gs>
              <a:gs pos="100000">
                <a:srgbClr val="EB4C1A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 flipH="1">
            <a:off x="6088879" y="1240685"/>
            <a:ext cx="156670" cy="4884101"/>
          </a:xfrm>
          <a:prstGeom prst="triangle">
            <a:avLst>
              <a:gd name="adj" fmla="val 49780"/>
            </a:avLst>
          </a:prstGeom>
          <a:gradFill flip="none" rotWithShape="1">
            <a:gsLst>
              <a:gs pos="100000">
                <a:srgbClr val="39A1F3">
                  <a:alpha val="80000"/>
                </a:srgbClr>
              </a:gs>
              <a:gs pos="0">
                <a:srgbClr val="EB4C1A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8" y="905413"/>
            <a:ext cx="4360700" cy="22913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42" y="1991180"/>
            <a:ext cx="5299010" cy="28570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74" y="1930559"/>
            <a:ext cx="3666042" cy="27495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333" y="3849578"/>
            <a:ext cx="2128582" cy="22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00639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B0D96-A952-4C96-BDB0-FED2E0FB3367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아이디어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F8423-5F10-41CE-A21D-2324F41BC007}"/>
              </a:ext>
            </a:extLst>
          </p:cNvPr>
          <p:cNvSpPr txBox="1"/>
          <p:nvPr/>
        </p:nvSpPr>
        <p:spPr>
          <a:xfrm>
            <a:off x="2409825" y="3238500"/>
            <a:ext cx="580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 도면 넣기 </a:t>
            </a:r>
          </a:p>
        </p:txBody>
      </p:sp>
    </p:spTree>
    <p:extLst>
      <p:ext uri="{BB962C8B-B14F-4D97-AF65-F5344CB8AC3E}">
        <p14:creationId xmlns:p14="http://schemas.microsoft.com/office/powerpoint/2010/main" val="7581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00639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B0D96-A952-4C96-BDB0-FED2E0FB3367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컨셉 스케치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DF8423-5F10-41CE-A21D-2324F41BC007}"/>
              </a:ext>
            </a:extLst>
          </p:cNvPr>
          <p:cNvSpPr txBox="1"/>
          <p:nvPr/>
        </p:nvSpPr>
        <p:spPr>
          <a:xfrm>
            <a:off x="2409825" y="3238500"/>
            <a:ext cx="580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 smtClean="0"/>
              <a:t>층 </a:t>
            </a:r>
            <a:r>
              <a:rPr lang="ko-KR" altLang="en-US" dirty="0"/>
              <a:t>도면 넣기 </a:t>
            </a:r>
          </a:p>
        </p:txBody>
      </p:sp>
    </p:spTree>
    <p:extLst>
      <p:ext uri="{BB962C8B-B14F-4D97-AF65-F5344CB8AC3E}">
        <p14:creationId xmlns:p14="http://schemas.microsoft.com/office/powerpoint/2010/main" val="11975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00639" y="1580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상상</a:t>
            </a:r>
            <a:endParaRPr lang="en-US" altLang="ko-KR" sz="16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AE8EB9-84BD-42F6-B82C-90A0D0CA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7342CA-F16B-42DC-BA0A-26951F89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7411EA-616C-44DB-AFE9-568E4CBFCC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t="2304" r="-400" b="1151"/>
          <a:stretch/>
        </p:blipFill>
        <p:spPr>
          <a:xfrm>
            <a:off x="436365" y="872671"/>
            <a:ext cx="5883295" cy="495752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442209" y="1599714"/>
            <a:ext cx="5455333" cy="2105021"/>
            <a:chOff x="6808367" y="1381709"/>
            <a:chExt cx="5545686" cy="2044964"/>
          </a:xfrm>
        </p:grpSpPr>
        <p:sp>
          <p:nvSpPr>
            <p:cNvPr id="41" name="타원 40"/>
            <p:cNvSpPr/>
            <p:nvPr/>
          </p:nvSpPr>
          <p:spPr>
            <a:xfrm>
              <a:off x="6808367" y="1381709"/>
              <a:ext cx="2044964" cy="2044964"/>
            </a:xfrm>
            <a:prstGeom prst="ellipse">
              <a:avLst/>
            </a:prstGeom>
            <a:solidFill>
              <a:srgbClr val="39A1F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8486619" y="1381709"/>
              <a:ext cx="2044964" cy="2044964"/>
            </a:xfrm>
            <a:prstGeom prst="ellipse">
              <a:avLst/>
            </a:prstGeom>
            <a:solidFill>
              <a:srgbClr val="EB4C1A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10147036" y="1381709"/>
              <a:ext cx="2044964" cy="2044964"/>
            </a:xfrm>
            <a:prstGeom prst="ellipse">
              <a:avLst/>
            </a:prstGeom>
            <a:solidFill>
              <a:srgbClr val="F8B91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75011" y="2081026"/>
              <a:ext cx="1111680" cy="627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 err="1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승차홈</a:t>
              </a:r>
              <a:endParaRPr lang="en-US" altLang="ko-KR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색상 구별</a:t>
              </a:r>
              <a:endParaRPr lang="en-US" altLang="ko-KR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953263" y="2081026"/>
              <a:ext cx="1111680" cy="627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버스표</a:t>
              </a:r>
              <a:endParaRPr lang="en-US" altLang="ko-KR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색상 구별</a:t>
              </a:r>
              <a:endParaRPr lang="en-US" altLang="ko-KR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523962" y="2081026"/>
              <a:ext cx="1326782" cy="627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버스 안내판</a:t>
              </a:r>
              <a:endParaRPr lang="en-US" altLang="ko-KR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색상 구별</a:t>
              </a:r>
              <a:endParaRPr lang="en-US" altLang="ko-KR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1957921" y="2258141"/>
              <a:ext cx="396132" cy="2921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561117" y="4254376"/>
            <a:ext cx="62015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 smtClean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노선 별 모든 색상 통일로 불편함 해소</a:t>
            </a:r>
            <a:r>
              <a:rPr lang="ko-KR" altLang="en-US" sz="2200" dirty="0" smtClean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 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2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F64277-9541-4D86-B7E7-35604882D5FB}"/>
              </a:ext>
            </a:extLst>
          </p:cNvPr>
          <p:cNvSpPr/>
          <p:nvPr/>
        </p:nvSpPr>
        <p:spPr>
          <a:xfrm>
            <a:off x="2509861" y="2087425"/>
            <a:ext cx="3035429" cy="2478978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069229" y="2436896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6200000">
            <a:off x="3855060" y="1960215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2954111" y="3013832"/>
            <a:ext cx="214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프로토타입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33FDC-0D9A-4449-9493-0B87217E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0B2FA5-3B3C-42F0-AC45-7B557073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735889" y="4014893"/>
            <a:ext cx="3733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프로토타입 제작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현장 테스트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9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77393" y="1860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시제품</a:t>
            </a:r>
            <a:endParaRPr lang="en-US" altLang="ko-KR" sz="1600" b="1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0A84F9-2B75-4864-B5E4-CAF2792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C41D42-80D1-4D46-B881-A9AD4302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A3BE94-EEA9-4582-9BE7-06129B7E9AEC}"/>
              </a:ext>
            </a:extLst>
          </p:cNvPr>
          <p:cNvSpPr txBox="1"/>
          <p:nvPr/>
        </p:nvSpPr>
        <p:spPr>
          <a:xfrm>
            <a:off x="868912" y="981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프로토타입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제작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8"/>
          <a:stretch/>
        </p:blipFill>
        <p:spPr>
          <a:xfrm>
            <a:off x="1870492" y="3670859"/>
            <a:ext cx="3984469" cy="24014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" t="8660" b="16426"/>
          <a:stretch/>
        </p:blipFill>
        <p:spPr>
          <a:xfrm>
            <a:off x="309040" y="869189"/>
            <a:ext cx="4019908" cy="2647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5" t="3906" r="14253" b="3527"/>
          <a:stretch/>
        </p:blipFill>
        <p:spPr>
          <a:xfrm>
            <a:off x="4593359" y="867357"/>
            <a:ext cx="3220979" cy="26496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42"/>
          <a:stretch/>
        </p:blipFill>
        <p:spPr>
          <a:xfrm>
            <a:off x="6139355" y="3678121"/>
            <a:ext cx="4104832" cy="23754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49" y="869189"/>
            <a:ext cx="3338551" cy="264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77393" y="1860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시제품</a:t>
            </a:r>
            <a:endParaRPr lang="en-US" altLang="ko-KR" sz="1600" b="1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0A84F9-2B75-4864-B5E4-CAF2792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C41D42-80D1-4D46-B881-A9AD4302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A3BE94-EEA9-4582-9BE7-06129B7E9AEC}"/>
              </a:ext>
            </a:extLst>
          </p:cNvPr>
          <p:cNvSpPr txBox="1"/>
          <p:nvPr/>
        </p:nvSpPr>
        <p:spPr>
          <a:xfrm>
            <a:off x="652096" y="779021"/>
            <a:ext cx="377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현장 테스트</a:t>
            </a:r>
          </a:p>
        </p:txBody>
      </p:sp>
    </p:spTree>
    <p:extLst>
      <p:ext uri="{BB962C8B-B14F-4D97-AF65-F5344CB8AC3E}">
        <p14:creationId xmlns:p14="http://schemas.microsoft.com/office/powerpoint/2010/main" val="258464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77393" y="1860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시제품</a:t>
            </a:r>
            <a:endParaRPr lang="en-US" altLang="ko-KR" sz="1600" b="1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0A84F9-2B75-4864-B5E4-CAF2792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C41D42-80D1-4D46-B881-A9AD4302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A3BE94-EEA9-4582-9BE7-06129B7E9AEC}"/>
              </a:ext>
            </a:extLst>
          </p:cNvPr>
          <p:cNvSpPr txBox="1"/>
          <p:nvPr/>
        </p:nvSpPr>
        <p:spPr>
          <a:xfrm>
            <a:off x="652096" y="779021"/>
            <a:ext cx="450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현장 </a:t>
            </a:r>
            <a:r>
              <a:rPr lang="ko-KR" altLang="en-US" sz="2400" b="1" dirty="0" smtClean="0"/>
              <a:t>테스트 </a:t>
            </a:r>
            <a:r>
              <a:rPr lang="en-US" altLang="ko-KR" sz="2400" b="1" dirty="0" smtClean="0"/>
              <a:t>– Point of view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31647" t="22350" r="17996" b="6767"/>
          <a:stretch/>
        </p:blipFill>
        <p:spPr>
          <a:xfrm>
            <a:off x="6492137" y="2138886"/>
            <a:ext cx="3012039" cy="23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77393" y="18604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시제품</a:t>
            </a:r>
            <a:endParaRPr lang="en-US" altLang="ko-KR" sz="1600" b="1" dirty="0">
              <a:solidFill>
                <a:srgbClr val="7030A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0A84F9-2B75-4864-B5E4-CAF27921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C41D42-80D1-4D46-B881-A9AD4302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A3BE94-EEA9-4582-9BE7-06129B7E9AEC}"/>
              </a:ext>
            </a:extLst>
          </p:cNvPr>
          <p:cNvSpPr txBox="1"/>
          <p:nvPr/>
        </p:nvSpPr>
        <p:spPr>
          <a:xfrm>
            <a:off x="652096" y="779021"/>
            <a:ext cx="106827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마지막 </a:t>
            </a:r>
            <a:r>
              <a:rPr lang="ko-KR" altLang="en-US" sz="2400" b="1" dirty="0" err="1"/>
              <a:t>해야할일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 marL="342900" indent="-342900">
              <a:buFontTx/>
              <a:buChar char="-"/>
            </a:pPr>
            <a:r>
              <a:rPr lang="ko-KR" altLang="en-US" sz="2400" b="1" dirty="0"/>
              <a:t>사진 넣기</a:t>
            </a:r>
            <a:endParaRPr lang="en-US" altLang="ko-KR" sz="2400" b="1" dirty="0"/>
          </a:p>
          <a:p>
            <a:pPr marL="342900" indent="-342900">
              <a:buFontTx/>
              <a:buChar char="-"/>
            </a:pPr>
            <a:r>
              <a:rPr lang="ko-KR" altLang="en-US" sz="2400" b="1" dirty="0"/>
              <a:t>문제점 </a:t>
            </a:r>
            <a:r>
              <a:rPr lang="ko-KR" altLang="en-US" sz="2400" b="1" dirty="0" err="1"/>
              <a:t>적은거</a:t>
            </a:r>
            <a:r>
              <a:rPr lang="ko-KR" altLang="en-US" sz="2400" b="1" dirty="0"/>
              <a:t> 수정하기</a:t>
            </a:r>
            <a:endParaRPr lang="en-US" altLang="ko-KR" sz="2400" b="1" dirty="0"/>
          </a:p>
          <a:p>
            <a:pPr marL="342900" indent="-342900">
              <a:buFontTx/>
              <a:buChar char="-"/>
            </a:pPr>
            <a:r>
              <a:rPr lang="en-US" altLang="ko-KR" sz="2400" b="1" dirty="0" err="1"/>
              <a:t>q&amp;a</a:t>
            </a:r>
            <a:r>
              <a:rPr lang="ko-KR" altLang="en-US" sz="2400" b="1" dirty="0"/>
              <a:t>랑 감사합니다 적기</a:t>
            </a:r>
            <a:endParaRPr lang="en-US" altLang="ko-KR" sz="2400" b="1" dirty="0"/>
          </a:p>
          <a:p>
            <a:pPr marL="342900" indent="-342900">
              <a:buFontTx/>
              <a:buChar char="-"/>
            </a:pPr>
            <a:r>
              <a:rPr lang="ko-KR" altLang="en-US" sz="2400" b="1" dirty="0" err="1"/>
              <a:t>프로토타입이랑</a:t>
            </a:r>
            <a:r>
              <a:rPr lang="ko-KR" altLang="en-US" sz="2400" b="1" dirty="0"/>
              <a:t> 현장조사 마무리 사진 잘 찍어서 넣기</a:t>
            </a:r>
            <a:endParaRPr lang="en-US" altLang="ko-KR" sz="2400" b="1" dirty="0"/>
          </a:p>
          <a:p>
            <a:pPr marL="342900" indent="-342900">
              <a:buFontTx/>
              <a:buChar char="-"/>
            </a:pPr>
            <a:r>
              <a:rPr lang="ko-KR" altLang="en-US" sz="2400" b="1" dirty="0"/>
              <a:t>내일 교육장 가서 오늘 </a:t>
            </a:r>
            <a:r>
              <a:rPr lang="ko-KR" altLang="en-US" sz="2400" b="1" dirty="0" err="1"/>
              <a:t>수정했던거</a:t>
            </a:r>
            <a:r>
              <a:rPr lang="ko-KR" altLang="en-US" sz="2400" b="1" dirty="0"/>
              <a:t> 사진 추가하기 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2499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1736" y="910676"/>
            <a:ext cx="3076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색채 인지 체계에 관한 연구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30515" y="910676"/>
            <a:ext cx="6878880" cy="331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이화여자대학교 도서관 인용</a:t>
            </a:r>
            <a:r>
              <a:rPr lang="en-US" altLang="ko-KR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 dirty="0" err="1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홍정인</a:t>
            </a:r>
            <a:r>
              <a:rPr lang="ko-KR" altLang="en-US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2012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이화여자대학원</a:t>
            </a:r>
            <a:endParaRPr lang="ko-KR" altLang="en-US" sz="1200" i="0" dirty="0">
              <a:solidFill>
                <a:schemeClr val="bg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41710" y="12921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달성도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1736" y="1532431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 page </a:t>
            </a:r>
            <a:r>
              <a:rPr lang="ko-KR" altLang="en-US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30515" y="1601488"/>
            <a:ext cx="6878880" cy="6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지도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블로그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(blog.naver.com/</a:t>
            </a:r>
            <a:r>
              <a:rPr lang="en-US" altLang="ko-KR" sz="12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jiguedu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/140208445867),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위키트리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프라임 경제 뉴스 </a:t>
            </a:r>
            <a:endParaRPr lang="ko-KR" altLang="en-US" sz="1200" i="0" dirty="0">
              <a:solidFill>
                <a:schemeClr val="bg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28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25167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한컴 백제 M" panose="02020603020101020101" pitchFamily="18" charset="-127"/>
                <a:ea typeface="나눔스퀘어 Bold" panose="020B0600000101010101" pitchFamily="50" charset="-127"/>
              </a:rPr>
              <a:t>이해</a:t>
            </a:r>
            <a:endParaRPr lang="en-US" altLang="ko-KR" sz="1600" b="1" dirty="0">
              <a:solidFill>
                <a:srgbClr val="FF0000"/>
              </a:solidFill>
              <a:latin typeface="한컴 백제 M" panose="02020603020101020101" pitchFamily="18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082B9E-C05C-4FB2-B93A-7464A407A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349730-37D2-4154-A38E-A59398638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2CD28C-42D0-467B-921D-7F7231FB60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" b="1951"/>
          <a:stretch/>
        </p:blipFill>
        <p:spPr>
          <a:xfrm>
            <a:off x="1804003" y="1469485"/>
            <a:ext cx="3418403" cy="4139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0CD406-8ECA-4DD5-A762-2D7304C6C010}"/>
              </a:ext>
            </a:extLst>
          </p:cNvPr>
          <p:cNvSpPr txBox="1"/>
          <p:nvPr/>
        </p:nvSpPr>
        <p:spPr>
          <a:xfrm>
            <a:off x="728536" y="965050"/>
            <a:ext cx="298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  <a:ea typeface="한컴 백제 M" panose="02020603020101020101" pitchFamily="18" charset="-127"/>
              </a:rPr>
              <a:t>조원 소개</a:t>
            </a:r>
            <a:endParaRPr lang="en-US" altLang="ko-KR" sz="2400" b="1" dirty="0">
              <a:latin typeface="+mj-lt"/>
              <a:ea typeface="한컴 백제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7CE15-3EE8-47BF-8CDD-763FA4BE9BFC}"/>
              </a:ext>
            </a:extLst>
          </p:cNvPr>
          <p:cNvSpPr txBox="1"/>
          <p:nvPr/>
        </p:nvSpPr>
        <p:spPr>
          <a:xfrm>
            <a:off x="7394257" y="1981580"/>
            <a:ext cx="239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시간을 잘 지키자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0D064E-6A6F-4355-9C8C-82B81F3BC606}"/>
              </a:ext>
            </a:extLst>
          </p:cNvPr>
          <p:cNvSpPr txBox="1"/>
          <p:nvPr/>
        </p:nvSpPr>
        <p:spPr>
          <a:xfrm>
            <a:off x="7516659" y="2524188"/>
            <a:ext cx="239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안전이 최우선 </a:t>
            </a:r>
            <a:r>
              <a:rPr lang="en-US" altLang="ko-KR" b="1" dirty="0"/>
              <a:t>!!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B6982F-7EF6-4ACD-8E35-4A675E04F3C8}"/>
              </a:ext>
            </a:extLst>
          </p:cNvPr>
          <p:cNvSpPr txBox="1"/>
          <p:nvPr/>
        </p:nvSpPr>
        <p:spPr>
          <a:xfrm>
            <a:off x="7516659" y="3188789"/>
            <a:ext cx="239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오픈 마인드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716022" y="3216634"/>
            <a:ext cx="480360" cy="333049"/>
            <a:chOff x="6671610" y="2892904"/>
            <a:chExt cx="480360" cy="333049"/>
          </a:xfrm>
        </p:grpSpPr>
        <p:sp>
          <p:nvSpPr>
            <p:cNvPr id="33" name="막힌 원호 32">
              <a:extLst>
                <a:ext uri="{FF2B5EF4-FFF2-40B4-BE49-F238E27FC236}">
                  <a16:creationId xmlns:a16="http://schemas.microsoft.com/office/drawing/2014/main" id="{A7AF645E-14AB-4221-9A93-5308FBF69961}"/>
                </a:ext>
              </a:extLst>
            </p:cNvPr>
            <p:cNvSpPr/>
            <p:nvPr/>
          </p:nvSpPr>
          <p:spPr>
            <a:xfrm rot="19035653">
              <a:off x="6819625" y="2981747"/>
              <a:ext cx="327748" cy="244206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막힌 원호 33">
              <a:extLst>
                <a:ext uri="{FF2B5EF4-FFF2-40B4-BE49-F238E27FC236}">
                  <a16:creationId xmlns:a16="http://schemas.microsoft.com/office/drawing/2014/main" id="{DB6C949A-9BF3-4322-8D28-613BE4576DC8}"/>
                </a:ext>
              </a:extLst>
            </p:cNvPr>
            <p:cNvSpPr/>
            <p:nvPr/>
          </p:nvSpPr>
          <p:spPr>
            <a:xfrm rot="19081858">
              <a:off x="6671610" y="2892904"/>
              <a:ext cx="480360" cy="288183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62F599F-3761-48AC-B5B7-68B4B910FA10}"/>
                </a:ext>
              </a:extLst>
            </p:cNvPr>
            <p:cNvSpPr/>
            <p:nvPr/>
          </p:nvSpPr>
          <p:spPr>
            <a:xfrm rot="8028464">
              <a:off x="6949801" y="3083218"/>
              <a:ext cx="128095" cy="82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677322" y="3956742"/>
            <a:ext cx="673052" cy="455157"/>
            <a:chOff x="6620481" y="3806987"/>
            <a:chExt cx="673052" cy="455157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122A8EC-CF9F-4722-BAEE-C6542645F7EC}"/>
                </a:ext>
              </a:extLst>
            </p:cNvPr>
            <p:cNvSpPr/>
            <p:nvPr/>
          </p:nvSpPr>
          <p:spPr>
            <a:xfrm rot="8028464">
              <a:off x="7089483" y="4127966"/>
              <a:ext cx="128095" cy="82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막힌 원호 35">
              <a:extLst>
                <a:ext uri="{FF2B5EF4-FFF2-40B4-BE49-F238E27FC236}">
                  <a16:creationId xmlns:a16="http://schemas.microsoft.com/office/drawing/2014/main" id="{DA1457B3-BB4D-4590-894E-282148D7F6A3}"/>
                </a:ext>
              </a:extLst>
            </p:cNvPr>
            <p:cNvSpPr/>
            <p:nvPr/>
          </p:nvSpPr>
          <p:spPr>
            <a:xfrm rot="19035653">
              <a:off x="6961800" y="4017938"/>
              <a:ext cx="327748" cy="244206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막힌 원호 36">
              <a:extLst>
                <a:ext uri="{FF2B5EF4-FFF2-40B4-BE49-F238E27FC236}">
                  <a16:creationId xmlns:a16="http://schemas.microsoft.com/office/drawing/2014/main" id="{9BFDE93D-7624-4144-B886-70E774783FFB}"/>
                </a:ext>
              </a:extLst>
            </p:cNvPr>
            <p:cNvSpPr/>
            <p:nvPr/>
          </p:nvSpPr>
          <p:spPr>
            <a:xfrm rot="19081858">
              <a:off x="6806276" y="3934000"/>
              <a:ext cx="480360" cy="288183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막힌 원호 38">
              <a:extLst>
                <a:ext uri="{FF2B5EF4-FFF2-40B4-BE49-F238E27FC236}">
                  <a16:creationId xmlns:a16="http://schemas.microsoft.com/office/drawing/2014/main" id="{761C3A5D-07CC-4847-8927-5B12DBDFD6CB}"/>
                </a:ext>
              </a:extLst>
            </p:cNvPr>
            <p:cNvSpPr/>
            <p:nvPr/>
          </p:nvSpPr>
          <p:spPr>
            <a:xfrm rot="19081858">
              <a:off x="6620481" y="3806987"/>
              <a:ext cx="673052" cy="363922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CC1930D-CB0D-46D9-B41D-B483C64D13FD}"/>
              </a:ext>
            </a:extLst>
          </p:cNvPr>
          <p:cNvSpPr txBox="1"/>
          <p:nvPr/>
        </p:nvSpPr>
        <p:spPr>
          <a:xfrm>
            <a:off x="7625913" y="4043180"/>
            <a:ext cx="239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피드백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556247" y="4791508"/>
            <a:ext cx="823010" cy="541425"/>
            <a:chOff x="6556247" y="4791508"/>
            <a:chExt cx="823010" cy="541425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B977B40-5E84-43C2-BB87-203E093EA332}"/>
                </a:ext>
              </a:extLst>
            </p:cNvPr>
            <p:cNvSpPr/>
            <p:nvPr/>
          </p:nvSpPr>
          <p:spPr>
            <a:xfrm rot="8028464">
              <a:off x="7154841" y="5198755"/>
              <a:ext cx="128095" cy="82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막힌 원호 41">
              <a:extLst>
                <a:ext uri="{FF2B5EF4-FFF2-40B4-BE49-F238E27FC236}">
                  <a16:creationId xmlns:a16="http://schemas.microsoft.com/office/drawing/2014/main" id="{77622683-AB6F-4151-BD3F-ED920D58BE19}"/>
                </a:ext>
              </a:extLst>
            </p:cNvPr>
            <p:cNvSpPr/>
            <p:nvPr/>
          </p:nvSpPr>
          <p:spPr>
            <a:xfrm rot="19035653">
              <a:off x="7027158" y="5088727"/>
              <a:ext cx="327748" cy="244206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막힌 원호 42">
              <a:extLst>
                <a:ext uri="{FF2B5EF4-FFF2-40B4-BE49-F238E27FC236}">
                  <a16:creationId xmlns:a16="http://schemas.microsoft.com/office/drawing/2014/main" id="{991C0C53-9C7E-4606-8703-801552607013}"/>
                </a:ext>
              </a:extLst>
            </p:cNvPr>
            <p:cNvSpPr/>
            <p:nvPr/>
          </p:nvSpPr>
          <p:spPr>
            <a:xfrm rot="19081858">
              <a:off x="6871634" y="5004789"/>
              <a:ext cx="480360" cy="288183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막힌 원호 43">
              <a:extLst>
                <a:ext uri="{FF2B5EF4-FFF2-40B4-BE49-F238E27FC236}">
                  <a16:creationId xmlns:a16="http://schemas.microsoft.com/office/drawing/2014/main" id="{A279CC74-2708-4E24-A613-DBCB177F6339}"/>
                </a:ext>
              </a:extLst>
            </p:cNvPr>
            <p:cNvSpPr/>
            <p:nvPr/>
          </p:nvSpPr>
          <p:spPr>
            <a:xfrm rot="19081858">
              <a:off x="6706205" y="4905418"/>
              <a:ext cx="673052" cy="363922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막힌 원호 44">
              <a:extLst>
                <a:ext uri="{FF2B5EF4-FFF2-40B4-BE49-F238E27FC236}">
                  <a16:creationId xmlns:a16="http://schemas.microsoft.com/office/drawing/2014/main" id="{7F7ECCCB-4132-481B-B80F-F8DC4FD70804}"/>
                </a:ext>
              </a:extLst>
            </p:cNvPr>
            <p:cNvSpPr/>
            <p:nvPr/>
          </p:nvSpPr>
          <p:spPr>
            <a:xfrm rot="19081858">
              <a:off x="6556247" y="4791508"/>
              <a:ext cx="807993" cy="363922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4CE0826-3719-42A5-8624-D508D02BF012}"/>
              </a:ext>
            </a:extLst>
          </p:cNvPr>
          <p:cNvSpPr txBox="1"/>
          <p:nvPr/>
        </p:nvSpPr>
        <p:spPr>
          <a:xfrm>
            <a:off x="7501990" y="4841498"/>
            <a:ext cx="239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All In One 5G</a:t>
            </a:r>
            <a:endParaRPr lang="ko-KR" altLang="en-US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6854767" y="2570523"/>
            <a:ext cx="327748" cy="244206"/>
            <a:chOff x="6752249" y="2153622"/>
            <a:chExt cx="327748" cy="244206"/>
          </a:xfrm>
        </p:grpSpPr>
        <p:sp>
          <p:nvSpPr>
            <p:cNvPr id="24" name="막힌 원호 23">
              <a:extLst>
                <a:ext uri="{FF2B5EF4-FFF2-40B4-BE49-F238E27FC236}">
                  <a16:creationId xmlns:a16="http://schemas.microsoft.com/office/drawing/2014/main" id="{94ED9E52-432F-4802-9406-2D72416E4D9A}"/>
                </a:ext>
              </a:extLst>
            </p:cNvPr>
            <p:cNvSpPr/>
            <p:nvPr/>
          </p:nvSpPr>
          <p:spPr>
            <a:xfrm rot="19035653">
              <a:off x="6752249" y="2153622"/>
              <a:ext cx="327748" cy="244206"/>
            </a:xfrm>
            <a:prstGeom prst="blockArc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C098F5A-2EA2-405F-9ED1-FEA4451AE0FD}"/>
                </a:ext>
              </a:extLst>
            </p:cNvPr>
            <p:cNvSpPr/>
            <p:nvPr/>
          </p:nvSpPr>
          <p:spPr>
            <a:xfrm rot="8028464">
              <a:off x="6883126" y="2264068"/>
              <a:ext cx="128095" cy="82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EC098F5A-2EA2-405F-9ED1-FEA4451AE0FD}"/>
              </a:ext>
            </a:extLst>
          </p:cNvPr>
          <p:cNvSpPr/>
          <p:nvPr/>
        </p:nvSpPr>
        <p:spPr>
          <a:xfrm rot="8028464">
            <a:off x="6966339" y="2140012"/>
            <a:ext cx="128095" cy="82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1736" y="910676"/>
            <a:ext cx="3076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색채 인지 체계에 관한 연구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30515" y="910676"/>
            <a:ext cx="6878880" cy="331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이화여자대학교 도서관 인용</a:t>
            </a:r>
            <a:r>
              <a:rPr lang="en-US" altLang="ko-KR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 dirty="0" err="1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홍정인</a:t>
            </a:r>
            <a:r>
              <a:rPr lang="ko-KR" altLang="en-US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2012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이화여자대학원</a:t>
            </a:r>
            <a:endParaRPr lang="ko-KR" altLang="en-US" sz="1200" i="0" dirty="0">
              <a:solidFill>
                <a:schemeClr val="bg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41710" y="129216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1736" y="1532431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 page </a:t>
            </a:r>
            <a:r>
              <a:rPr lang="ko-KR" altLang="en-US" sz="20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</a:t>
            </a:r>
            <a:endParaRPr lang="en-US" altLang="ko-KR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30515" y="1601488"/>
            <a:ext cx="6878880" cy="610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 dirty="0" smtClean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지도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블로그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(blog.naver.com/</a:t>
            </a:r>
            <a:r>
              <a:rPr lang="en-US" altLang="ko-KR" sz="12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jiguedu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/140208445867),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위키트리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프라임 경제 뉴스 </a:t>
            </a:r>
            <a:endParaRPr lang="ko-KR" altLang="en-US" sz="1200" i="0" dirty="0">
              <a:solidFill>
                <a:schemeClr val="bg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5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1500105" y="3154776"/>
            <a:ext cx="2044964" cy="2044964"/>
          </a:xfrm>
          <a:prstGeom prst="ellipse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78357" y="3154776"/>
            <a:ext cx="2044964" cy="2044964"/>
          </a:xfrm>
          <a:prstGeom prst="ellipse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838774" y="3154776"/>
            <a:ext cx="2044964" cy="2044964"/>
          </a:xfrm>
          <a:prstGeom prst="ellipse">
            <a:avLst/>
          </a:prstGeom>
          <a:solidFill>
            <a:srgbClr val="F8B91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818083" y="3154776"/>
            <a:ext cx="2044964" cy="2044964"/>
          </a:xfrm>
          <a:prstGeom prst="ellipse">
            <a:avLst/>
          </a:prstGeom>
          <a:solidFill>
            <a:srgbClr val="84BA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144118" y="3854093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22370" y="3854093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00621" y="3854093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462096" y="3854093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3905" y="1772451"/>
            <a:ext cx="1947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2000" spc="-1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 템플릿</a:t>
            </a:r>
            <a:endParaRPr lang="en-US" altLang="ko-KR" sz="2000" spc="-1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07967" y="1721651"/>
            <a:ext cx="6878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나눔 자료는 누구나 무료로 다운로드 받아 자유롭게 사용할 수 있습니다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매체에 자유롭게 사용 가능하며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특별한 허가절차 없이 사용 할 수 있습니다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다만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나눔 자료를 유료로 양도하거나 판매하는 등 상업적 행위는 금지 합니다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i="0">
              <a:solidFill>
                <a:schemeClr val="bg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9777" y="228491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이해하기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6649659" y="4031208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706208" y="4031208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4254887" y="1660092"/>
            <a:ext cx="3495062" cy="3495062"/>
          </a:xfrm>
          <a:prstGeom prst="ellipse">
            <a:avLst/>
          </a:prstGeom>
          <a:gradFill flip="none" rotWithShape="1">
            <a:gsLst>
              <a:gs pos="0">
                <a:srgbClr val="EB4C1A">
                  <a:alpha val="80000"/>
                </a:srgbClr>
              </a:gs>
              <a:gs pos="100000">
                <a:srgbClr val="F8B910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16200000">
            <a:off x="7328287" y="1660092"/>
            <a:ext cx="3495062" cy="3495062"/>
          </a:xfrm>
          <a:prstGeom prst="ellipse">
            <a:avLst/>
          </a:prstGeom>
          <a:gradFill flip="none" rotWithShape="1">
            <a:gsLst>
              <a:gs pos="0">
                <a:srgbClr val="EB4C1A">
                  <a:alpha val="80000"/>
                </a:srgbClr>
              </a:gs>
              <a:gs pos="100000">
                <a:srgbClr val="F8B910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32779" y="3025547"/>
            <a:ext cx="906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9069469" y="3030336"/>
            <a:ext cx="0" cy="76200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12840" y="3022910"/>
            <a:ext cx="906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56227" y="3647537"/>
            <a:ext cx="906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5992917" y="3652326"/>
            <a:ext cx="0" cy="76200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36288" y="3644900"/>
            <a:ext cx="906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5167417" y="3302000"/>
            <a:ext cx="1651000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39908" y="2311636"/>
            <a:ext cx="906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23905" y="1772451"/>
            <a:ext cx="1947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2000" spc="-1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 템플릿</a:t>
            </a:r>
            <a:endParaRPr lang="en-US" altLang="ko-KR" sz="2000" spc="-1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23906" y="2728996"/>
            <a:ext cx="2026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나눔 자료는 누구나 무료로 다운로드 받아 자유롭게 사용할 수 있습니다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매체에 자유롭게 사용 가능하며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특별한 허가절차 없이 사용 할 수 있습니다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다만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나눔 자료를 유료로 양도하거나 판매하는 등 상업적 행위는 금지 합니다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i="0">
              <a:solidFill>
                <a:schemeClr val="bg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39777" y="228491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 파워포인트 템플릿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345579" y="2436896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35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68648" y="2790365"/>
            <a:ext cx="2000242" cy="2391233"/>
          </a:xfrm>
          <a:prstGeom prst="rect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07967" y="2790377"/>
            <a:ext cx="2000242" cy="2391233"/>
          </a:xfrm>
          <a:prstGeom prst="rect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7286" y="2790372"/>
            <a:ext cx="2000242" cy="2391233"/>
          </a:xfrm>
          <a:prstGeom prst="rect">
            <a:avLst/>
          </a:prstGeom>
          <a:solidFill>
            <a:srgbClr val="F8B91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786605" y="2790367"/>
            <a:ext cx="2000242" cy="2391233"/>
          </a:xfrm>
          <a:prstGeom prst="rect">
            <a:avLst/>
          </a:prstGeom>
          <a:solidFill>
            <a:srgbClr val="84BA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37806" y="3079913"/>
            <a:ext cx="1138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7125" y="3079913"/>
            <a:ext cx="1138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1611" y="3079913"/>
            <a:ext cx="1138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59012" y="3079913"/>
            <a:ext cx="1138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66017" y="4153630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45065" y="4153630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77732" y="4153630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15470" y="4153629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>
                <a:solidFill>
                  <a:schemeClr val="bg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60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23905" y="1772451"/>
            <a:ext cx="1947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2000" spc="-1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 템플릿</a:t>
            </a:r>
            <a:endParaRPr lang="en-US" altLang="ko-KR" sz="2000" spc="-1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07967" y="1721651"/>
            <a:ext cx="6878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나눔 자료는 누구나 무료로 다운로드 받아 자유롭게 사용할 수 있습니다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매체에 자유롭게 사용 가능하며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특별한 허가절차 없이 사용 할 수 있습니다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다만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나눔 자료를 유료로 양도하거나 판매하는 등 상업적 행위는 금지 합니다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i="0">
              <a:solidFill>
                <a:schemeClr val="bg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39777" y="228491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 파워포인트 템플릿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306126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747543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184764" y="3839931"/>
            <a:ext cx="764605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이등변 삼각형 8"/>
          <p:cNvSpPr/>
          <p:nvPr/>
        </p:nvSpPr>
        <p:spPr>
          <a:xfrm flipH="1">
            <a:off x="4335578" y="1660092"/>
            <a:ext cx="4094697" cy="3495062"/>
          </a:xfrm>
          <a:prstGeom prst="triangle">
            <a:avLst>
              <a:gd name="adj" fmla="val 49780"/>
            </a:avLst>
          </a:prstGeom>
          <a:gradFill flip="none" rotWithShape="1">
            <a:gsLst>
              <a:gs pos="0">
                <a:srgbClr val="39A1F3">
                  <a:alpha val="80000"/>
                </a:srgbClr>
              </a:gs>
              <a:gs pos="100000">
                <a:srgbClr val="EB4C1A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929918" y="3155923"/>
            <a:ext cx="906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1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z="1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z="1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이등변 삼각형 44"/>
          <p:cNvSpPr/>
          <p:nvPr/>
        </p:nvSpPr>
        <p:spPr>
          <a:xfrm rot="10800000" flipH="1">
            <a:off x="6555725" y="1660092"/>
            <a:ext cx="4094697" cy="3495062"/>
          </a:xfrm>
          <a:prstGeom prst="triangle">
            <a:avLst>
              <a:gd name="adj" fmla="val 49780"/>
            </a:avLst>
          </a:prstGeom>
          <a:gradFill flip="none" rotWithShape="1">
            <a:gsLst>
              <a:gs pos="0">
                <a:srgbClr val="39A1F3">
                  <a:alpha val="80000"/>
                </a:srgbClr>
              </a:gs>
              <a:gs pos="100000">
                <a:srgbClr val="EB4C1A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533746" y="2071722"/>
            <a:ext cx="906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0800000">
            <a:off x="8603073" y="2043597"/>
            <a:ext cx="0" cy="76200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753685" y="2074359"/>
            <a:ext cx="906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1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z="1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z="1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10800000" flipH="1">
            <a:off x="7777573" y="3155923"/>
            <a:ext cx="1651000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150065" y="3407623"/>
            <a:ext cx="906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</a:t>
            </a:r>
            <a:endParaRPr lang="en-US" altLang="ko-KR" sz="1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26711" y="3894587"/>
            <a:ext cx="90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>
                <a:solidFill>
                  <a:schemeClr val="bg1">
                    <a:alpha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23905" y="1772451"/>
            <a:ext cx="1947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</a:t>
            </a:r>
            <a:endParaRPr lang="en-US" altLang="ko-KR" sz="2000" spc="-1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spc="-1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파워포인트 템플릿</a:t>
            </a:r>
            <a:endParaRPr lang="en-US" altLang="ko-KR" sz="2000" spc="-15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23906" y="2728996"/>
            <a:ext cx="2026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나눔 자료는 누구나 무료로 다운로드 받아 자유롭게 사용할 수 있습니다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매체에 자유롭게 사용 가능하며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특별한 허가절차 없이 사용 할 수 있습니다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다만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나눔 자료를 유료로 양도하거나 판매하는 등 상업적 행위는 금지 합니다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i="0">
              <a:solidFill>
                <a:schemeClr val="bg1">
                  <a:lumMod val="50000"/>
                </a:schemeClr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9777" y="228491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캐논남 파워포인트 템플릿</a:t>
            </a:r>
            <a:endParaRPr lang="en-US" altLang="ko-KR" sz="1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282122" y="1552143"/>
            <a:ext cx="368300" cy="3683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255260" y="4894804"/>
            <a:ext cx="368300" cy="3683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3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A1CC2838-BFE1-4C35-8F0D-2E872DCDCC70}"/>
              </a:ext>
            </a:extLst>
          </p:cNvPr>
          <p:cNvSpPr/>
          <p:nvPr/>
        </p:nvSpPr>
        <p:spPr>
          <a:xfrm>
            <a:off x="8073362" y="3687927"/>
            <a:ext cx="1741971" cy="1671150"/>
          </a:xfrm>
          <a:prstGeom prst="ellipse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7C09CE9-BE4B-4055-BD9B-66956DB33DF5}"/>
              </a:ext>
            </a:extLst>
          </p:cNvPr>
          <p:cNvSpPr/>
          <p:nvPr/>
        </p:nvSpPr>
        <p:spPr>
          <a:xfrm>
            <a:off x="7290809" y="2366905"/>
            <a:ext cx="1741971" cy="1671150"/>
          </a:xfrm>
          <a:prstGeom prst="ellipse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5315E31-5E00-484E-AC09-537EE84E5D65}"/>
              </a:ext>
            </a:extLst>
          </p:cNvPr>
          <p:cNvSpPr/>
          <p:nvPr/>
        </p:nvSpPr>
        <p:spPr>
          <a:xfrm>
            <a:off x="8855915" y="2366905"/>
            <a:ext cx="1741971" cy="1671150"/>
          </a:xfrm>
          <a:prstGeom prst="ellipse">
            <a:avLst/>
          </a:prstGeom>
          <a:solidFill>
            <a:srgbClr val="F8B91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25167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</a:t>
            </a:r>
            <a:endParaRPr lang="en-US" altLang="ko-KR" sz="16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FDEA8-FC3D-4AF6-9C1D-BB2A3259766E}"/>
              </a:ext>
            </a:extLst>
          </p:cNvPr>
          <p:cNvSpPr txBox="1"/>
          <p:nvPr/>
        </p:nvSpPr>
        <p:spPr>
          <a:xfrm>
            <a:off x="2398729" y="1174221"/>
            <a:ext cx="7123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/>
              <a:t>[ </a:t>
            </a:r>
            <a:r>
              <a:rPr lang="ko-KR" altLang="en-US" sz="4000" b="1" dirty="0" smtClean="0"/>
              <a:t>과제 선정 동기 </a:t>
            </a:r>
            <a:r>
              <a:rPr lang="en-US" altLang="ko-KR" sz="4000" b="1" dirty="0" smtClean="0"/>
              <a:t>]</a:t>
            </a:r>
            <a:endParaRPr lang="ko-KR" altLang="en-US" sz="4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9422FA-1A5E-4740-AA58-1A19719E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83C6CB-580D-4D51-BD86-234285788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D2C78-E333-43EC-BF36-CF96087C3F95}"/>
              </a:ext>
            </a:extLst>
          </p:cNvPr>
          <p:cNvSpPr txBox="1"/>
          <p:nvPr/>
        </p:nvSpPr>
        <p:spPr>
          <a:xfrm>
            <a:off x="7695989" y="3048564"/>
            <a:ext cx="93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지속성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F287F-987E-4031-AD60-83611FBD1EBC}"/>
              </a:ext>
            </a:extLst>
          </p:cNvPr>
          <p:cNvSpPr txBox="1"/>
          <p:nvPr/>
        </p:nvSpPr>
        <p:spPr>
          <a:xfrm>
            <a:off x="9261095" y="3033749"/>
            <a:ext cx="93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적합성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FF564-0B79-4744-96C0-0B296BD2CB5C}"/>
              </a:ext>
            </a:extLst>
          </p:cNvPr>
          <p:cNvSpPr txBox="1"/>
          <p:nvPr/>
        </p:nvSpPr>
        <p:spPr>
          <a:xfrm>
            <a:off x="8339959" y="4375400"/>
            <a:ext cx="147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실현가능성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658224" y="2142873"/>
            <a:ext cx="5111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Project </a:t>
            </a:r>
            <a:r>
              <a:rPr lang="ko-KR" altLang="en-US" sz="2400" b="1" dirty="0" smtClean="0"/>
              <a:t>명 </a:t>
            </a:r>
            <a:r>
              <a:rPr lang="en-US" altLang="ko-KR" sz="2400" b="1" dirty="0" smtClean="0"/>
              <a:t>: </a:t>
            </a:r>
            <a:r>
              <a:rPr lang="ko-KR" altLang="en-US" sz="2400" b="1" dirty="0" smtClean="0"/>
              <a:t>광양버스터미널 활성화</a:t>
            </a:r>
            <a:endParaRPr lang="ko-KR" alt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660152" y="2908731"/>
            <a:ext cx="6385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선정동기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지속 가능한 발전을 통해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             </a:t>
            </a:r>
            <a:r>
              <a:rPr lang="ko-KR" altLang="en-US" sz="2400" dirty="0" smtClean="0"/>
              <a:t>지역주민의 생활거점으로 성장 </a:t>
            </a:r>
            <a:endParaRPr lang="ko-KR" alt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662080" y="3987107"/>
            <a:ext cx="6577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추진방향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고유의 가치창출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인근 연계 전략</a:t>
            </a:r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664008" y="4752965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 smtClean="0"/>
              <a:t>추진일정 </a:t>
            </a:r>
            <a:r>
              <a:rPr lang="en-US" altLang="ko-KR" sz="2400" dirty="0" smtClean="0"/>
              <a:t>: ‘19.2.18~2.27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152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41853C-D31F-44FD-A74F-C8C37D88FF8E}"/>
              </a:ext>
            </a:extLst>
          </p:cNvPr>
          <p:cNvSpPr/>
          <p:nvPr/>
        </p:nvSpPr>
        <p:spPr>
          <a:xfrm>
            <a:off x="5134869" y="2770820"/>
            <a:ext cx="2000242" cy="2391233"/>
          </a:xfrm>
          <a:prstGeom prst="rect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25167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</a:t>
            </a:r>
            <a:endParaRPr lang="en-US" altLang="ko-KR" sz="16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611B1F-CF67-47D4-99C7-EFEF3245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263B7AE-ABC8-4BC3-8A01-766DFCAC4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F2F988-2976-484E-9D7E-208B009A1827}"/>
              </a:ext>
            </a:extLst>
          </p:cNvPr>
          <p:cNvSpPr txBox="1"/>
          <p:nvPr/>
        </p:nvSpPr>
        <p:spPr>
          <a:xfrm>
            <a:off x="728536" y="965050"/>
            <a:ext cx="298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  <a:ea typeface="한컴 백제 M" panose="02020603020101020101" pitchFamily="18" charset="-127"/>
              </a:rPr>
              <a:t>Desk Research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D66DFE-9879-4954-807E-4EB2C52738A7}"/>
              </a:ext>
            </a:extLst>
          </p:cNvPr>
          <p:cNvSpPr/>
          <p:nvPr/>
        </p:nvSpPr>
        <p:spPr>
          <a:xfrm>
            <a:off x="1468648" y="2790365"/>
            <a:ext cx="2000242" cy="2391233"/>
          </a:xfrm>
          <a:prstGeom prst="rect">
            <a:avLst/>
          </a:prstGeom>
          <a:solidFill>
            <a:srgbClr val="39A1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09824A-7D92-46E8-8990-769A2D221BA3}"/>
              </a:ext>
            </a:extLst>
          </p:cNvPr>
          <p:cNvSpPr/>
          <p:nvPr/>
        </p:nvSpPr>
        <p:spPr>
          <a:xfrm>
            <a:off x="8786605" y="2790367"/>
            <a:ext cx="2000242" cy="2391233"/>
          </a:xfrm>
          <a:prstGeom prst="rect">
            <a:avLst/>
          </a:prstGeom>
          <a:solidFill>
            <a:srgbClr val="84BA1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04B6F4-7065-4FCD-9AF9-6E314829415F}"/>
              </a:ext>
            </a:extLst>
          </p:cNvPr>
          <p:cNvSpPr txBox="1"/>
          <p:nvPr/>
        </p:nvSpPr>
        <p:spPr>
          <a:xfrm>
            <a:off x="1493701" y="1905999"/>
            <a:ext cx="15071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84BA1E">
                    <a:alpha val="7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B723A5-EC34-41BF-AC2A-9155D5AB4419}"/>
              </a:ext>
            </a:extLst>
          </p:cNvPr>
          <p:cNvSpPr txBox="1"/>
          <p:nvPr/>
        </p:nvSpPr>
        <p:spPr>
          <a:xfrm>
            <a:off x="8953474" y="1906000"/>
            <a:ext cx="1298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84BA1E">
                    <a:alpha val="7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6AC5F1-B182-4BD2-84FD-BA047BF1A8A1}"/>
              </a:ext>
            </a:extLst>
          </p:cNvPr>
          <p:cNvSpPr txBox="1"/>
          <p:nvPr/>
        </p:nvSpPr>
        <p:spPr>
          <a:xfrm>
            <a:off x="5298708" y="1906001"/>
            <a:ext cx="1312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84BA1E">
                    <a:alpha val="7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Why</a:t>
            </a:r>
          </a:p>
        </p:txBody>
      </p:sp>
      <p:sp>
        <p:nvSpPr>
          <p:cNvPr id="43" name="모서리가 둥근 직사각형 36">
            <a:extLst>
              <a:ext uri="{FF2B5EF4-FFF2-40B4-BE49-F238E27FC236}">
                <a16:creationId xmlns:a16="http://schemas.microsoft.com/office/drawing/2014/main" id="{2754CE49-EC2B-4F32-B81D-0FBE0F70395A}"/>
              </a:ext>
            </a:extLst>
          </p:cNvPr>
          <p:cNvSpPr/>
          <p:nvPr/>
        </p:nvSpPr>
        <p:spPr>
          <a:xfrm>
            <a:off x="3306126" y="3874427"/>
            <a:ext cx="2000242" cy="2262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모서리가 둥근 직사각형 36">
            <a:extLst>
              <a:ext uri="{FF2B5EF4-FFF2-40B4-BE49-F238E27FC236}">
                <a16:creationId xmlns:a16="http://schemas.microsoft.com/office/drawing/2014/main" id="{C71A2E20-8020-4F23-A163-50B85EBF2A81}"/>
              </a:ext>
            </a:extLst>
          </p:cNvPr>
          <p:cNvSpPr/>
          <p:nvPr/>
        </p:nvSpPr>
        <p:spPr>
          <a:xfrm>
            <a:off x="6953232" y="3836715"/>
            <a:ext cx="2000242" cy="26394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92FDC8-A77F-4E00-A1D8-02FDA78DE9B9}"/>
              </a:ext>
            </a:extLst>
          </p:cNvPr>
          <p:cNvCxnSpPr/>
          <p:nvPr/>
        </p:nvCxnSpPr>
        <p:spPr>
          <a:xfrm>
            <a:off x="3716832" y="3996965"/>
            <a:ext cx="1128545" cy="0"/>
          </a:xfrm>
          <a:prstGeom prst="straightConnector1">
            <a:avLst/>
          </a:prstGeom>
          <a:ln>
            <a:solidFill>
              <a:srgbClr val="39A1F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7BDEF7-B434-4F4C-99E0-A3A3795A3753}"/>
              </a:ext>
            </a:extLst>
          </p:cNvPr>
          <p:cNvCxnSpPr/>
          <p:nvPr/>
        </p:nvCxnSpPr>
        <p:spPr>
          <a:xfrm>
            <a:off x="7441505" y="3970256"/>
            <a:ext cx="112854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39E632-11D2-4C74-A129-5210DDD0FC3F}"/>
              </a:ext>
            </a:extLst>
          </p:cNvPr>
          <p:cNvSpPr txBox="1"/>
          <p:nvPr/>
        </p:nvSpPr>
        <p:spPr>
          <a:xfrm>
            <a:off x="1478075" y="2784769"/>
            <a:ext cx="92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E9C65-A104-4068-A504-C40D8DC69FCD}"/>
              </a:ext>
            </a:extLst>
          </p:cNvPr>
          <p:cNvSpPr txBox="1"/>
          <p:nvPr/>
        </p:nvSpPr>
        <p:spPr>
          <a:xfrm>
            <a:off x="8801090" y="2784769"/>
            <a:ext cx="92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E6A107-11BD-4318-A9A6-53ACAC8CD962}"/>
              </a:ext>
            </a:extLst>
          </p:cNvPr>
          <p:cNvSpPr txBox="1"/>
          <p:nvPr/>
        </p:nvSpPr>
        <p:spPr>
          <a:xfrm>
            <a:off x="5172173" y="2784769"/>
            <a:ext cx="92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04B6F4-7065-4FCD-9AF9-6E314829415F}"/>
              </a:ext>
            </a:extLst>
          </p:cNvPr>
          <p:cNvSpPr txBox="1"/>
          <p:nvPr/>
        </p:nvSpPr>
        <p:spPr>
          <a:xfrm>
            <a:off x="1646101" y="3516806"/>
            <a:ext cx="1332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터미널이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가져야 할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조건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spc="-300" dirty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B723A5-EC34-41BF-AC2A-9155D5AB4419}"/>
              </a:ext>
            </a:extLst>
          </p:cNvPr>
          <p:cNvSpPr txBox="1"/>
          <p:nvPr/>
        </p:nvSpPr>
        <p:spPr>
          <a:xfrm>
            <a:off x="9219395" y="3385816"/>
            <a:ext cx="1122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해결할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것인가</a:t>
            </a:r>
            <a:r>
              <a:rPr lang="en-US" altLang="ko-KR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2400" spc="-300" dirty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AC5F1-B182-4BD2-84FD-BA047BF1A8A1}"/>
              </a:ext>
            </a:extLst>
          </p:cNvPr>
          <p:cNvSpPr txBox="1"/>
          <p:nvPr/>
        </p:nvSpPr>
        <p:spPr>
          <a:xfrm>
            <a:off x="5460633" y="3516806"/>
            <a:ext cx="1391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무엇이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시급한</a:t>
            </a:r>
            <a:endParaRPr lang="en-US" altLang="ko-KR" sz="2400" spc="-300" dirty="0" smtClean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문제인가</a:t>
            </a:r>
            <a:r>
              <a:rPr lang="en-US" altLang="ko-KR" sz="2400" spc="-300" dirty="0" smtClean="0">
                <a:solidFill>
                  <a:schemeClr val="tx1">
                    <a:alpha val="7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2400" spc="-300" dirty="0">
              <a:solidFill>
                <a:schemeClr val="tx1">
                  <a:alpha val="7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85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25167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</a:t>
            </a:r>
            <a:endParaRPr lang="en-US" altLang="ko-KR" sz="16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52E54E-38CF-4898-A443-0996355483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t="1250" r="946" b="1666"/>
          <a:stretch/>
        </p:blipFill>
        <p:spPr>
          <a:xfrm>
            <a:off x="1800982" y="1322721"/>
            <a:ext cx="8069179" cy="3921771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143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D28F7-C1FC-4F69-ADC3-BF27996BCD43}"/>
              </a:ext>
            </a:extLst>
          </p:cNvPr>
          <p:cNvSpPr txBox="1"/>
          <p:nvPr/>
        </p:nvSpPr>
        <p:spPr>
          <a:xfrm>
            <a:off x="680939" y="861165"/>
            <a:ext cx="333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비즈니스 모델 캔버스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CDC672-E9BF-4EF2-855A-467244F1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ECB234-34D9-4702-B905-114DC167F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F64277-9541-4D86-B7E7-35604882D5FB}"/>
              </a:ext>
            </a:extLst>
          </p:cNvPr>
          <p:cNvSpPr/>
          <p:nvPr/>
        </p:nvSpPr>
        <p:spPr>
          <a:xfrm>
            <a:off x="2498103" y="2087427"/>
            <a:ext cx="3035429" cy="2478978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069229" y="2436896"/>
            <a:ext cx="396132" cy="2921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6200000">
            <a:off x="3855061" y="4439195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2996531" y="3048752"/>
            <a:ext cx="203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공감하기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333FDC-0D9A-4449-9493-0B87217E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0B2FA5-3B3C-42F0-AC45-7B557073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3D41A-250E-4875-8A42-9D890FC9664B}"/>
              </a:ext>
            </a:extLst>
          </p:cNvPr>
          <p:cNvSpPr txBox="1"/>
          <p:nvPr/>
        </p:nvSpPr>
        <p:spPr>
          <a:xfrm>
            <a:off x="6465361" y="3002585"/>
            <a:ext cx="3733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현장 조사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SIPOC &amp;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이해관계자 맵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심층인터뷰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&amp; </a:t>
            </a:r>
            <a:r>
              <a:rPr lang="ko-KR" altLang="en-US" sz="2200" dirty="0" err="1">
                <a:solidFill>
                  <a:schemeClr val="bg1">
                    <a:lumMod val="50000"/>
                  </a:schemeClr>
                </a:solidFill>
                <a:latin typeface="한컴 백제 M" panose="02020603020101020101" pitchFamily="18" charset="-127"/>
                <a:ea typeface="한컴 백제 M" panose="02020603020101020101" pitchFamily="18" charset="-127"/>
              </a:rPr>
              <a:t>섀도잉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한컴 백제 M" panose="02020603020101020101" pitchFamily="18" charset="-127"/>
              <a:ea typeface="한컴 백제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6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924" y="18604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공감</a:t>
            </a:r>
            <a:endParaRPr lang="en-US" altLang="ko-KR" sz="1600" b="1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2139885" y="526426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E9955-85B0-4A3C-B92C-DBF890737F22}"/>
              </a:ext>
            </a:extLst>
          </p:cNvPr>
          <p:cNvSpPr/>
          <p:nvPr/>
        </p:nvSpPr>
        <p:spPr>
          <a:xfrm>
            <a:off x="7908603" y="524596"/>
            <a:ext cx="179109" cy="18709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821190B-0EE1-4421-A465-606F52C7930A}"/>
              </a:ext>
            </a:extLst>
          </p:cNvPr>
          <p:cNvSpPr/>
          <p:nvPr/>
        </p:nvSpPr>
        <p:spPr>
          <a:xfrm>
            <a:off x="5960246" y="526426"/>
            <a:ext cx="179109" cy="187094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3CF6B4-3728-48DF-AC32-A7F6E4F2FE34}"/>
              </a:ext>
            </a:extLst>
          </p:cNvPr>
          <p:cNvSpPr/>
          <p:nvPr/>
        </p:nvSpPr>
        <p:spPr>
          <a:xfrm>
            <a:off x="4014735" y="528257"/>
            <a:ext cx="179109" cy="1870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6C33E5-4FD3-4330-90B7-6F295BF559F2}"/>
              </a:ext>
            </a:extLst>
          </p:cNvPr>
          <p:cNvSpPr/>
          <p:nvPr/>
        </p:nvSpPr>
        <p:spPr>
          <a:xfrm>
            <a:off x="9780607" y="524596"/>
            <a:ext cx="179109" cy="1870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662BE6-FAC3-4CFF-A3F0-34686B9741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8" t="7592" r="20833" b="5556"/>
          <a:stretch/>
        </p:blipFill>
        <p:spPr>
          <a:xfrm rot="5400000">
            <a:off x="3757092" y="-820067"/>
            <a:ext cx="4585557" cy="88380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07DE6D-E678-4613-9188-797B3690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14" y="6304008"/>
            <a:ext cx="1755386" cy="5539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952F9D-6564-4946-B1E4-8B2D37E7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904" y="91445"/>
            <a:ext cx="865924" cy="431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2DCE56-FE31-416D-BB15-80D22FA83B65}"/>
              </a:ext>
            </a:extLst>
          </p:cNvPr>
          <p:cNvSpPr txBox="1"/>
          <p:nvPr/>
        </p:nvSpPr>
        <p:spPr>
          <a:xfrm>
            <a:off x="652096" y="779021"/>
            <a:ext cx="333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현장 조사 준비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5A0C7FD-2D5A-4BFA-B62B-CA71572E923C}"/>
              </a:ext>
            </a:extLst>
          </p:cNvPr>
          <p:cNvSpPr/>
          <p:nvPr/>
        </p:nvSpPr>
        <p:spPr>
          <a:xfrm>
            <a:off x="4104289" y="1508934"/>
            <a:ext cx="1766402" cy="17244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8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585</Words>
  <Application>Microsoft Office PowerPoint</Application>
  <PresentationFormat>와이드스크린</PresentationFormat>
  <Paragraphs>293</Paragraphs>
  <Slides>44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나눔스퀘어</vt:lpstr>
      <vt:lpstr>나눔스퀘어 Bold</vt:lpstr>
      <vt:lpstr>나눔스퀘어 ExtraBold</vt:lpstr>
      <vt:lpstr>맑은 고딕</vt:lpstr>
      <vt:lpstr>한컴 백제 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배수용</dc:creator>
  <cp:lastModifiedBy>poscouser</cp:lastModifiedBy>
  <cp:revision>114</cp:revision>
  <dcterms:created xsi:type="dcterms:W3CDTF">2018-01-08T06:30:18Z</dcterms:created>
  <dcterms:modified xsi:type="dcterms:W3CDTF">2019-02-27T08:59:44Z</dcterms:modified>
</cp:coreProperties>
</file>